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36"/>
  </p:notesMasterIdLst>
  <p:sldIdLst>
    <p:sldId id="262" r:id="rId3"/>
    <p:sldId id="372" r:id="rId4"/>
    <p:sldId id="365" r:id="rId5"/>
    <p:sldId id="374" r:id="rId6"/>
    <p:sldId id="268" r:id="rId7"/>
    <p:sldId id="265" r:id="rId8"/>
    <p:sldId id="339" r:id="rId9"/>
    <p:sldId id="337" r:id="rId10"/>
    <p:sldId id="295" r:id="rId11"/>
    <p:sldId id="273" r:id="rId12"/>
    <p:sldId id="270" r:id="rId13"/>
    <p:sldId id="271" r:id="rId14"/>
    <p:sldId id="327" r:id="rId15"/>
    <p:sldId id="305" r:id="rId16"/>
    <p:sldId id="362" r:id="rId17"/>
    <p:sldId id="368" r:id="rId18"/>
    <p:sldId id="361" r:id="rId19"/>
    <p:sldId id="256" r:id="rId20"/>
    <p:sldId id="299" r:id="rId21"/>
    <p:sldId id="308" r:id="rId22"/>
    <p:sldId id="306" r:id="rId23"/>
    <p:sldId id="342" r:id="rId24"/>
    <p:sldId id="310" r:id="rId25"/>
    <p:sldId id="319" r:id="rId26"/>
    <p:sldId id="349" r:id="rId27"/>
    <p:sldId id="332" r:id="rId28"/>
    <p:sldId id="375" r:id="rId29"/>
    <p:sldId id="366" r:id="rId30"/>
    <p:sldId id="320" r:id="rId31"/>
    <p:sldId id="357" r:id="rId32"/>
    <p:sldId id="359" r:id="rId33"/>
    <p:sldId id="363" r:id="rId34"/>
    <p:sldId id="36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A87D"/>
    <a:srgbClr val="333333"/>
    <a:srgbClr val="4D4D4D"/>
    <a:srgbClr val="192550"/>
    <a:srgbClr val="4A0BA0"/>
    <a:srgbClr val="FF3300"/>
    <a:srgbClr val="FF9900"/>
    <a:srgbClr val="C0C0C0"/>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6738" autoAdjust="0"/>
    <p:restoredTop sz="81629" autoAdjust="0"/>
  </p:normalViewPr>
  <p:slideViewPr>
    <p:cSldViewPr snapToGrid="0" showGuides="1">
      <p:cViewPr varScale="1">
        <p:scale>
          <a:sx n="72" d="100"/>
          <a:sy n="72" d="100"/>
        </p:scale>
        <p:origin x="1400" y="19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80"/>
    </p:cViewPr>
  </p:sorterViewPr>
  <p:notesViewPr>
    <p:cSldViewPr snapToGrid="0">
      <p:cViewPr varScale="1">
        <p:scale>
          <a:sx n="68" d="100"/>
          <a:sy n="68" d="100"/>
        </p:scale>
        <p:origin x="402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Work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2"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effectLst>
              <a:outerShdw blurRad="63500" sx="102000" sy="102000" algn="ctr" rotWithShape="0">
                <a:prstClr val="black">
                  <a:alpha val="40000"/>
                </a:prstClr>
              </a:outerShdw>
            </a:effectLst>
          </c:spPr>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sx="102000" sy="102000" algn="ctr" rotWithShape="0">
                  <a:prstClr val="black">
                    <a:alpha val="40000"/>
                  </a:prstClr>
                </a:outerShdw>
              </a:effectLst>
            </c:spPr>
            <c:extLst>
              <c:ext xmlns:c16="http://schemas.microsoft.com/office/drawing/2014/chart" uri="{C3380CC4-5D6E-409C-BE32-E72D297353CC}">
                <c16:uniqueId val="{00000001-DE34-42CD-B8AE-A64CB9F0B3E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63500" sx="102000" sy="102000" algn="ctr" rotWithShape="0">
                  <a:prstClr val="black">
                    <a:alpha val="40000"/>
                  </a:prstClr>
                </a:outerShdw>
              </a:effectLst>
            </c:spPr>
            <c:extLst>
              <c:ext xmlns:c16="http://schemas.microsoft.com/office/drawing/2014/chart" uri="{C3380CC4-5D6E-409C-BE32-E72D297353CC}">
                <c16:uniqueId val="{00000003-DE34-42CD-B8AE-A64CB9F0B3E3}"/>
              </c:ext>
            </c:extLst>
          </c:dPt>
          <c:cat>
            <c:strRef>
              <c:f>Sheet1!$A$2:$A$3</c:f>
              <c:strCache>
                <c:ptCount val="2"/>
                <c:pt idx="0">
                  <c:v>Unknown</c:v>
                </c:pt>
                <c:pt idx="1">
                  <c:v>Bacteria</c:v>
                </c:pt>
              </c:strCache>
            </c:strRef>
          </c:cat>
          <c:val>
            <c:numRef>
              <c:f>Sheet1!$B$2:$B$3</c:f>
              <c:numCache>
                <c:formatCode>0%</c:formatCode>
                <c:ptCount val="2"/>
                <c:pt idx="0">
                  <c:v>0.43</c:v>
                </c:pt>
                <c:pt idx="1">
                  <c:v>0.56999999999999995</c:v>
                </c:pt>
              </c:numCache>
            </c:numRef>
          </c:val>
          <c:extLst>
            <c:ext xmlns:c16="http://schemas.microsoft.com/office/drawing/2014/chart" uri="{C3380CC4-5D6E-409C-BE32-E72D297353CC}">
              <c16:uniqueId val="{00000004-DE34-42CD-B8AE-A64CB9F0B3E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spPr>
            <a:effectLst>
              <a:outerShdw blurRad="63500" sx="102000" sy="102000" algn="ctr" rotWithShape="0">
                <a:prstClr val="black">
                  <a:alpha val="40000"/>
                </a:prstClr>
              </a:outerShdw>
            </a:effectLst>
          </c:spPr>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sx="102000" sy="102000" algn="ctr" rotWithShape="0">
                  <a:prstClr val="black">
                    <a:alpha val="40000"/>
                  </a:prstClr>
                </a:outerShdw>
              </a:effectLst>
            </c:spPr>
            <c:extLst>
              <c:ext xmlns:c16="http://schemas.microsoft.com/office/drawing/2014/chart" uri="{C3380CC4-5D6E-409C-BE32-E72D297353CC}">
                <c16:uniqueId val="{00000001-F19A-417B-B4AB-6EA1DD7AC5A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63500" sx="102000" sy="102000" algn="ctr" rotWithShape="0">
                  <a:prstClr val="black">
                    <a:alpha val="40000"/>
                  </a:prstClr>
                </a:outerShdw>
              </a:effectLst>
            </c:spPr>
            <c:extLst>
              <c:ext xmlns:c16="http://schemas.microsoft.com/office/drawing/2014/chart" uri="{C3380CC4-5D6E-409C-BE32-E72D297353CC}">
                <c16:uniqueId val="{00000003-F19A-417B-B4AB-6EA1DD7AC5AF}"/>
              </c:ext>
            </c:extLst>
          </c:dPt>
          <c:dLbls>
            <c:delete val="1"/>
          </c:dLbls>
          <c:cat>
            <c:strRef>
              <c:f>Sheet1!$A$5:$A$6</c:f>
              <c:strCache>
                <c:ptCount val="2"/>
                <c:pt idx="0">
                  <c:v>Unknown</c:v>
                </c:pt>
                <c:pt idx="1">
                  <c:v>Virus</c:v>
                </c:pt>
              </c:strCache>
            </c:strRef>
          </c:cat>
          <c:val>
            <c:numRef>
              <c:f>Sheet1!$B$5:$B$6</c:f>
              <c:numCache>
                <c:formatCode>0%</c:formatCode>
                <c:ptCount val="2"/>
                <c:pt idx="0">
                  <c:v>0.95</c:v>
                </c:pt>
                <c:pt idx="1">
                  <c:v>0.05</c:v>
                </c:pt>
              </c:numCache>
            </c:numRef>
          </c:val>
          <c:extLst>
            <c:ext xmlns:c16="http://schemas.microsoft.com/office/drawing/2014/chart" uri="{C3380CC4-5D6E-409C-BE32-E72D297353CC}">
              <c16:uniqueId val="{00000004-F19A-417B-B4AB-6EA1DD7AC5AF}"/>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17">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1">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8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2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17">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1">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8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2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C2B31-315F-4D45-8A9B-3D5A311395F2}" type="datetimeFigureOut">
              <a:rPr lang="en-US" smtClean="0"/>
              <a:t>5/4/18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A7D8C5-7A78-4F56-948D-CC193E5C85DC}" type="slidenum">
              <a:rPr lang="en-US" smtClean="0"/>
              <a:t>‹#›</a:t>
            </a:fld>
            <a:endParaRPr lang="en-US"/>
          </a:p>
        </p:txBody>
      </p:sp>
    </p:spTree>
    <p:extLst>
      <p:ext uri="{BB962C8B-B14F-4D97-AF65-F5344CB8AC3E}">
        <p14:creationId xmlns:p14="http://schemas.microsoft.com/office/powerpoint/2010/main" val="1527479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A7D8C5-7A78-4F56-948D-CC193E5C85DC}" type="slidenum">
              <a:rPr lang="en-US" smtClean="0"/>
              <a:t>1</a:t>
            </a:fld>
            <a:endParaRPr lang="en-US"/>
          </a:p>
        </p:txBody>
      </p:sp>
    </p:spTree>
    <p:extLst>
      <p:ext uri="{BB962C8B-B14F-4D97-AF65-F5344CB8AC3E}">
        <p14:creationId xmlns:p14="http://schemas.microsoft.com/office/powerpoint/2010/main" val="1786383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r>
              <a:rPr lang="en-US" sz="1200" dirty="0">
                <a:solidFill>
                  <a:schemeClr val="dk1"/>
                </a:solidFill>
                <a:latin typeface="Century Schoolbook"/>
                <a:ea typeface="Century Schoolbook"/>
                <a:cs typeface="Century Schoolbook"/>
                <a:sym typeface="Century Schoolbook"/>
              </a:rPr>
              <a:t>Suspect Organism Genome Coverage Graphs</a:t>
            </a:r>
          </a:p>
          <a:p>
            <a:pPr lvl="0">
              <a:spcBef>
                <a:spcPts val="0"/>
              </a:spcBef>
              <a:buNone/>
            </a:pPr>
            <a:endParaRPr lang="en-US" sz="1200" dirty="0">
              <a:solidFill>
                <a:schemeClr val="dk1"/>
              </a:solidFill>
              <a:latin typeface="Century Schoolbook"/>
              <a:sym typeface="Century School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Century Schoolbook"/>
                <a:ea typeface="Century Schoolbook"/>
                <a:cs typeface="Century Schoolbook"/>
                <a:sym typeface="Century Schoolbook"/>
              </a:rPr>
              <a:t>Coverage extending the length of the genome would indicate positive identification</a:t>
            </a:r>
          </a:p>
          <a:p>
            <a:pPr lvl="0">
              <a:spcBef>
                <a:spcPts val="0"/>
              </a:spcBef>
              <a:buNone/>
            </a:pPr>
            <a:endParaRPr lang="en-US" dirty="0"/>
          </a:p>
          <a:p>
            <a:pPr lvl="0">
              <a:spcBef>
                <a:spcPts val="0"/>
              </a:spcBef>
              <a:buNone/>
            </a:pPr>
            <a:r>
              <a:rPr lang="en-US" dirty="0"/>
              <a:t>Torque </a:t>
            </a:r>
            <a:r>
              <a:rPr lang="en-US" dirty="0" err="1"/>
              <a:t>teno</a:t>
            </a:r>
            <a:r>
              <a:rPr lang="en-US" dirty="0"/>
              <a:t> virus: replication-competent survival</a:t>
            </a:r>
          </a:p>
          <a:p>
            <a:pPr lvl="0">
              <a:spcBef>
                <a:spcPts val="0"/>
              </a:spcBef>
              <a:buNone/>
            </a:pPr>
            <a:endParaRPr lang="en-US" dirty="0"/>
          </a:p>
          <a:p>
            <a:pPr lvl="0">
              <a:spcBef>
                <a:spcPts val="0"/>
              </a:spcBef>
              <a:buNone/>
            </a:pPr>
            <a:endParaRPr dirty="0"/>
          </a:p>
        </p:txBody>
      </p:sp>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0531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A7D8C5-7A78-4F56-948D-CC193E5C85DC}" type="slidenum">
              <a:rPr lang="en-US" smtClean="0"/>
              <a:t>13</a:t>
            </a:fld>
            <a:endParaRPr lang="en-US"/>
          </a:p>
        </p:txBody>
      </p:sp>
    </p:spTree>
    <p:extLst>
      <p:ext uri="{BB962C8B-B14F-4D97-AF65-F5344CB8AC3E}">
        <p14:creationId xmlns:p14="http://schemas.microsoft.com/office/powerpoint/2010/main" val="241514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skin </a:t>
            </a:r>
            <a:r>
              <a:rPr lang="en-US" sz="1200" b="0" i="0" u="none" strike="noStrike" kern="1200" baseline="0" dirty="0" err="1">
                <a:solidFill>
                  <a:schemeClr val="tx1"/>
                </a:solidFill>
                <a:latin typeface="+mn-lt"/>
                <a:ea typeface="+mn-ea"/>
                <a:cs typeface="+mn-cs"/>
              </a:rPr>
              <a:t>microbiome</a:t>
            </a:r>
            <a:r>
              <a:rPr lang="en-US" sz="1200" b="0" i="0" u="none" strike="noStrike" kern="1200" baseline="0" dirty="0">
                <a:solidFill>
                  <a:schemeClr val="tx1"/>
                </a:solidFill>
                <a:latin typeface="+mn-lt"/>
                <a:ea typeface="+mn-ea"/>
                <a:cs typeface="+mn-cs"/>
              </a:rPr>
              <a:t> in wound healing can be even more complex,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For example, bacteria like S. </a:t>
            </a:r>
            <a:r>
              <a:rPr lang="en-US" sz="1200" b="0" i="0" u="none" strike="noStrike" kern="1200" baseline="0" dirty="0" err="1">
                <a:solidFill>
                  <a:schemeClr val="tx1"/>
                </a:solidFill>
                <a:latin typeface="+mn-lt"/>
                <a:ea typeface="+mn-ea"/>
                <a:cs typeface="+mn-cs"/>
              </a:rPr>
              <a:t>aureus</a:t>
            </a:r>
            <a:r>
              <a:rPr lang="en-US" sz="1200" b="0" i="0" u="none" strike="noStrike" kern="1200" baseline="0" dirty="0">
                <a:solidFill>
                  <a:schemeClr val="tx1"/>
                </a:solidFill>
                <a:latin typeface="+mn-lt"/>
                <a:ea typeface="+mn-ea"/>
                <a:cs typeface="+mn-cs"/>
              </a:rPr>
              <a:t> can either be pathogenic and cause infection or can colonize a chronic wound and be otherwise benign.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Differentiating between wounds that require antibiotics and those that don</a:t>
            </a:r>
            <a:r>
              <a:rPr lang="fr-FR" sz="12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t is fundamental in the ongoing problem of antibiotic resistance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Traditionally, we think of factors that affect wound healing such as bacterial load, diversity and pathogenicity.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But the debate is still out, does bacterial </a:t>
            </a:r>
            <a:r>
              <a:rPr lang="en-US" sz="1200" b="0" i="0" u="none" strike="noStrike" kern="1200" baseline="0" dirty="0" err="1">
                <a:solidFill>
                  <a:schemeClr val="tx1"/>
                </a:solidFill>
                <a:latin typeface="+mn-lt"/>
                <a:ea typeface="+mn-ea"/>
                <a:cs typeface="+mn-cs"/>
              </a:rPr>
              <a:t>bioburden</a:t>
            </a:r>
            <a:r>
              <a:rPr lang="en-US" sz="1200" b="0" i="0" u="none" strike="noStrike" kern="1200" baseline="0" dirty="0">
                <a:solidFill>
                  <a:schemeClr val="tx1"/>
                </a:solidFill>
                <a:latin typeface="+mn-lt"/>
                <a:ea typeface="+mn-ea"/>
                <a:cs typeface="+mn-cs"/>
              </a:rPr>
              <a:t> cause critical colonization,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Or are there interactions among bacteria in biofilm formation that lead to chronic or infected wounds?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bacterial landscape in wound healing is even more complex, wherein some bacteria are benign but cause chronic wounds, while others progress to infection.  Differentiating between wounds that require antibiotics and those that don’t is fundamental in curbing the on-going problem of antibiotic resistance. Traditionally, we think of three factors that influence wound healing: Bacterial load, Bacterial diversity, and pathogenicity.   “</a:t>
            </a:r>
            <a:r>
              <a:rPr lang="en-US" sz="1200" b="0" i="0" u="none" strike="noStrike" kern="1200" baseline="0" dirty="0" err="1">
                <a:solidFill>
                  <a:schemeClr val="tx1"/>
                </a:solidFill>
                <a:latin typeface="+mn-lt"/>
                <a:ea typeface="+mn-ea"/>
                <a:cs typeface="+mn-cs"/>
              </a:rPr>
              <a:t>Bioburden</a:t>
            </a:r>
            <a:r>
              <a:rPr lang="en-US" sz="1200" b="0" i="0" u="none" strike="noStrike" kern="1200" baseline="0" dirty="0">
                <a:solidFill>
                  <a:schemeClr val="tx1"/>
                </a:solidFill>
                <a:latin typeface="+mn-lt"/>
                <a:ea typeface="+mn-ea"/>
                <a:cs typeface="+mn-cs"/>
              </a:rPr>
              <a:t>” is thought to delay healing by leading to “critical colonization”.  Others challenge this citing interactions between bacteria and biofilm formation, or the presence of S. </a:t>
            </a:r>
            <a:r>
              <a:rPr lang="en-US" sz="1200" b="0" i="0" u="none" strike="noStrike" kern="1200" baseline="0" dirty="0" err="1">
                <a:solidFill>
                  <a:schemeClr val="tx1"/>
                </a:solidFill>
                <a:latin typeface="+mn-lt"/>
                <a:ea typeface="+mn-ea"/>
                <a:cs typeface="+mn-cs"/>
              </a:rPr>
              <a:t>aureus</a:t>
            </a:r>
            <a:r>
              <a:rPr lang="en-US" sz="1200" b="0" i="0" u="none" strike="noStrike" kern="1200" baseline="0" dirty="0">
                <a:solidFill>
                  <a:schemeClr val="tx1"/>
                </a:solidFill>
                <a:latin typeface="+mn-lt"/>
                <a:ea typeface="+mn-ea"/>
                <a:cs typeface="+mn-cs"/>
              </a:rPr>
              <a:t> or anaerobes.  Clearly, understanding the dimensions of wound healing and progression is an on-going area of research.</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22B14F-9B0E-9442-99BC-E3E2B70A3E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144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107D4-5DEA-D74F-B764-63932784B4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740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2">
                    <a:lumMod val="50000"/>
                  </a:schemeClr>
                </a:solidFill>
              </a:rPr>
              <a:t>Modularity (“Separation of concerns”)</a:t>
            </a:r>
          </a:p>
          <a:p>
            <a:pPr lvl="1"/>
            <a:r>
              <a:rPr lang="en-US" dirty="0">
                <a:solidFill>
                  <a:schemeClr val="bg2">
                    <a:lumMod val="50000"/>
                  </a:schemeClr>
                </a:solidFill>
              </a:rPr>
              <a:t>Simplifies development</a:t>
            </a:r>
          </a:p>
          <a:p>
            <a:pPr lvl="1"/>
            <a:r>
              <a:rPr lang="en-US" dirty="0">
                <a:solidFill>
                  <a:schemeClr val="bg2">
                    <a:lumMod val="50000"/>
                  </a:schemeClr>
                </a:solidFill>
              </a:rPr>
              <a:t>Easier to maintain</a:t>
            </a:r>
          </a:p>
          <a:p>
            <a:pPr lvl="1"/>
            <a:r>
              <a:rPr lang="en-US" dirty="0">
                <a:solidFill>
                  <a:schemeClr val="bg2">
                    <a:lumMod val="50000"/>
                  </a:schemeClr>
                </a:solidFill>
              </a:rPr>
              <a:t>Easier to reuse/extend modules for other projects (</a:t>
            </a:r>
            <a:r>
              <a:rPr lang="en-US" dirty="0" err="1">
                <a:solidFill>
                  <a:schemeClr val="bg2">
                    <a:lumMod val="50000"/>
                  </a:schemeClr>
                </a:solidFill>
              </a:rPr>
              <a:t>MuScope</a:t>
            </a:r>
            <a:r>
              <a:rPr lang="en-US" dirty="0">
                <a:solidFill>
                  <a:schemeClr val="bg2">
                    <a:lumMod val="50000"/>
                  </a:schemeClr>
                </a:solidFill>
              </a:rPr>
              <a:t>, OCC)</a:t>
            </a:r>
          </a:p>
          <a:p>
            <a:pPr lvl="1"/>
            <a:r>
              <a:rPr lang="en-US" dirty="0">
                <a:solidFill>
                  <a:schemeClr val="bg2">
                    <a:lumMod val="50000"/>
                  </a:schemeClr>
                </a:solidFill>
              </a:rPr>
              <a:t>Backend RESTful API can be used by third-parties</a:t>
            </a:r>
          </a:p>
          <a:p>
            <a:r>
              <a:rPr lang="en-US" dirty="0">
                <a:solidFill>
                  <a:schemeClr val="bg2">
                    <a:lumMod val="50000"/>
                  </a:schemeClr>
                </a:solidFill>
              </a:rPr>
              <a:t>Elm (client-side rendering)</a:t>
            </a:r>
          </a:p>
          <a:p>
            <a:pPr lvl="1"/>
            <a:r>
              <a:rPr lang="en-US" dirty="0">
                <a:solidFill>
                  <a:schemeClr val="bg2">
                    <a:lumMod val="50000"/>
                  </a:schemeClr>
                </a:solidFill>
              </a:rPr>
              <a:t>Statically-typed, purely functional language</a:t>
            </a:r>
          </a:p>
          <a:p>
            <a:pPr lvl="2"/>
            <a:r>
              <a:rPr lang="en-US" dirty="0">
                <a:solidFill>
                  <a:schemeClr val="bg2">
                    <a:lumMod val="50000"/>
                  </a:schemeClr>
                </a:solidFill>
              </a:rPr>
              <a:t>More robust - No runtime errors!</a:t>
            </a:r>
          </a:p>
          <a:p>
            <a:pPr lvl="2"/>
            <a:r>
              <a:rPr lang="en-US" dirty="0">
                <a:solidFill>
                  <a:schemeClr val="bg2">
                    <a:lumMod val="50000"/>
                  </a:schemeClr>
                </a:solidFill>
              </a:rPr>
              <a:t>vs. Perl, </a:t>
            </a:r>
            <a:r>
              <a:rPr lang="en-US" dirty="0" err="1">
                <a:solidFill>
                  <a:schemeClr val="bg2">
                    <a:lumMod val="50000"/>
                  </a:schemeClr>
                </a:solidFill>
              </a:rPr>
              <a:t>Javascript</a:t>
            </a:r>
            <a:r>
              <a:rPr lang="en-US" dirty="0">
                <a:solidFill>
                  <a:schemeClr val="bg2">
                    <a:lumMod val="50000"/>
                  </a:schemeClr>
                </a:solidFill>
              </a:rPr>
              <a:t>/React/Angular/</a:t>
            </a:r>
            <a:r>
              <a:rPr lang="en-US" dirty="0" err="1">
                <a:solidFill>
                  <a:schemeClr val="bg2">
                    <a:lumMod val="50000"/>
                  </a:schemeClr>
                </a:solidFill>
              </a:rPr>
              <a:t>Vue</a:t>
            </a:r>
            <a:r>
              <a:rPr lang="en-US" dirty="0">
                <a:solidFill>
                  <a:schemeClr val="bg2">
                    <a:lumMod val="50000"/>
                  </a:schemeClr>
                </a:solidFill>
              </a:rPr>
              <a:t>/</a:t>
            </a:r>
            <a:r>
              <a:rPr lang="mr-IN" dirty="0">
                <a:solidFill>
                  <a:schemeClr val="bg2">
                    <a:lumMod val="50000"/>
                  </a:schemeClr>
                </a:solidFill>
              </a:rPr>
              <a:t>…</a:t>
            </a:r>
            <a:endParaRPr lang="en-US" dirty="0">
              <a:solidFill>
                <a:schemeClr val="bg2">
                  <a:lumMod val="50000"/>
                </a:schemeClr>
              </a:solidFill>
            </a:endParaRPr>
          </a:p>
          <a:p>
            <a:pPr lvl="1"/>
            <a:r>
              <a:rPr lang="en-US" dirty="0">
                <a:solidFill>
                  <a:schemeClr val="bg2">
                    <a:lumMod val="50000"/>
                  </a:schemeClr>
                </a:solidFill>
              </a:rPr>
              <a:t>More readable </a:t>
            </a:r>
            <a:r>
              <a:rPr lang="mr-IN" dirty="0">
                <a:solidFill>
                  <a:schemeClr val="bg2">
                    <a:lumMod val="50000"/>
                  </a:schemeClr>
                </a:solidFill>
              </a:rPr>
              <a:t>–</a:t>
            </a:r>
            <a:r>
              <a:rPr lang="en-US" dirty="0">
                <a:solidFill>
                  <a:schemeClr val="bg2">
                    <a:lumMod val="50000"/>
                  </a:schemeClr>
                </a:solidFill>
              </a:rPr>
              <a:t> Terse syntax and standard code structure</a:t>
            </a:r>
          </a:p>
          <a:p>
            <a:pPr lvl="1"/>
            <a:r>
              <a:rPr lang="en-US" dirty="0">
                <a:solidFill>
                  <a:schemeClr val="bg2">
                    <a:lumMod val="50000"/>
                  </a:schemeClr>
                </a:solidFill>
              </a:rPr>
              <a:t>Very fast </a:t>
            </a:r>
            <a:r>
              <a:rPr lang="mr-IN" dirty="0">
                <a:solidFill>
                  <a:schemeClr val="bg2">
                    <a:lumMod val="50000"/>
                  </a:schemeClr>
                </a:solidFill>
              </a:rPr>
              <a:t>–</a:t>
            </a:r>
            <a:r>
              <a:rPr lang="en-US" dirty="0">
                <a:solidFill>
                  <a:schemeClr val="bg2">
                    <a:lumMod val="50000"/>
                  </a:schemeClr>
                </a:solidFill>
              </a:rPr>
              <a:t> virtual DOM</a:t>
            </a:r>
          </a:p>
          <a:p>
            <a:pPr lvl="1"/>
            <a:r>
              <a:rPr lang="en-US" dirty="0">
                <a:solidFill>
                  <a:schemeClr val="bg2">
                    <a:lumMod val="50000"/>
                  </a:schemeClr>
                </a:solidFill>
              </a:rPr>
              <a:t>More efficient - fewer server requests</a:t>
            </a:r>
          </a:p>
          <a:p>
            <a:pPr lvl="1"/>
            <a:r>
              <a:rPr lang="en-US" dirty="0">
                <a:solidFill>
                  <a:schemeClr val="bg2">
                    <a:lumMod val="50000"/>
                  </a:schemeClr>
                </a:solidFill>
              </a:rPr>
              <a:t>Single Page App (SPA) - </a:t>
            </a:r>
            <a:r>
              <a:rPr lang="en-US" dirty="0" err="1">
                <a:solidFill>
                  <a:schemeClr val="bg2">
                    <a:lumMod val="50000"/>
                  </a:schemeClr>
                </a:solidFill>
              </a:rPr>
              <a:t>WebPack</a:t>
            </a:r>
            <a:endParaRPr lang="en-US"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3CD35B-34BE-BE40-A373-906B411022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625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107D4-5DEA-D74F-B764-63932784B4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78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A7D8C5-7A78-4F56-948D-CC193E5C85DC}" type="slidenum">
              <a:rPr lang="en-US" smtClean="0"/>
              <a:t>22</a:t>
            </a:fld>
            <a:endParaRPr lang="en-US"/>
          </a:p>
        </p:txBody>
      </p:sp>
    </p:spTree>
    <p:extLst>
      <p:ext uri="{BB962C8B-B14F-4D97-AF65-F5344CB8AC3E}">
        <p14:creationId xmlns:p14="http://schemas.microsoft.com/office/powerpoint/2010/main" val="2932947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 container not bound to higher level constructs such as a particular client or orchestration stack, and</a:t>
            </a:r>
          </a:p>
          <a:p>
            <a:pPr fontAlgn="base"/>
            <a:r>
              <a:rPr lang="en-US" sz="1200" b="0" i="0" kern="1200" dirty="0">
                <a:solidFill>
                  <a:schemeClr val="tx1"/>
                </a:solidFill>
                <a:effectLst/>
                <a:latin typeface="+mn-lt"/>
                <a:ea typeface="+mn-ea"/>
                <a:cs typeface="+mn-cs"/>
              </a:rPr>
              <a:t>A container not tightly associated with any particular commercial vendor or project, and</a:t>
            </a:r>
          </a:p>
          <a:p>
            <a:pPr fontAlgn="base"/>
            <a:r>
              <a:rPr lang="en-US" sz="1200" b="0" i="0" kern="1200" dirty="0">
                <a:solidFill>
                  <a:schemeClr val="tx1"/>
                </a:solidFill>
                <a:effectLst/>
                <a:latin typeface="+mn-lt"/>
                <a:ea typeface="+mn-ea"/>
                <a:cs typeface="+mn-cs"/>
              </a:rPr>
              <a:t>A container portable across a wide variety of operating systems, hardware, CPU architectures, public clouds, </a:t>
            </a:r>
            <a:r>
              <a:rPr lang="en-US" sz="1200" b="0" i="0" kern="1200" dirty="0" err="1">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Composable. All tools for downloading, installing, and running containers should be well integrated, but independent and composable. Container formats and runtime should not be bound to clients, to higher level frameworks, etc.</a:t>
            </a:r>
          </a:p>
          <a:p>
            <a:pPr fontAlgn="base"/>
            <a:r>
              <a:rPr lang="en-US" sz="1200" b="0" i="0" kern="1200" dirty="0">
                <a:solidFill>
                  <a:schemeClr val="tx1"/>
                </a:solidFill>
                <a:effectLst/>
                <a:latin typeface="+mn-lt"/>
                <a:ea typeface="+mn-ea"/>
                <a:cs typeface="+mn-cs"/>
              </a:rPr>
              <a:t>Portable: The runtime standard should be usable across different hardware, operating systems, and cloud environments.</a:t>
            </a:r>
          </a:p>
          <a:p>
            <a:pPr fontAlgn="base"/>
            <a:r>
              <a:rPr lang="en-US" sz="1200" b="0" i="0" kern="1200" dirty="0">
                <a:solidFill>
                  <a:schemeClr val="tx1"/>
                </a:solidFill>
                <a:effectLst/>
                <a:latin typeface="+mn-lt"/>
                <a:ea typeface="+mn-ea"/>
                <a:cs typeface="+mn-cs"/>
              </a:rPr>
              <a:t>Secure. Isolation should be pluggable, and the cryptographic primitives for strong trust, image auditing and application identity should be solid.</a:t>
            </a:r>
          </a:p>
          <a:p>
            <a:pPr fontAlgn="base"/>
            <a:r>
              <a:rPr lang="en-US" sz="1200" b="0" i="0" kern="1200" dirty="0">
                <a:solidFill>
                  <a:schemeClr val="tx1"/>
                </a:solidFill>
                <a:effectLst/>
                <a:latin typeface="+mn-lt"/>
                <a:ea typeface="+mn-ea"/>
                <a:cs typeface="+mn-cs"/>
              </a:rPr>
              <a:t>Decentralized. Discovery of container images should be simple and facilitate a federated namespace and distributed retrieval.</a:t>
            </a:r>
          </a:p>
          <a:p>
            <a:pPr fontAlgn="base"/>
            <a:r>
              <a:rPr lang="en-US" sz="1200" b="0" i="0" kern="1200" dirty="0">
                <a:solidFill>
                  <a:schemeClr val="tx1"/>
                </a:solidFill>
                <a:effectLst/>
                <a:latin typeface="+mn-lt"/>
                <a:ea typeface="+mn-ea"/>
                <a:cs typeface="+mn-cs"/>
              </a:rPr>
              <a:t>Open. The format and runtime should be well-specified and developed by a community. We want independent implementations of tools to be able to run the same container consistently.</a:t>
            </a:r>
          </a:p>
          <a:p>
            <a:pPr fontAlgn="base"/>
            <a:r>
              <a:rPr lang="en-US" sz="1200" b="0" i="0" kern="1200" dirty="0">
                <a:solidFill>
                  <a:schemeClr val="tx1"/>
                </a:solidFill>
                <a:effectLst/>
                <a:latin typeface="+mn-lt"/>
                <a:ea typeface="+mn-ea"/>
                <a:cs typeface="+mn-cs"/>
              </a:rPr>
              <a:t>Code leads spec, rather than vice-versa. We seek rough consensus and running code.</a:t>
            </a:r>
          </a:p>
          <a:p>
            <a:pPr fontAlgn="base"/>
            <a:r>
              <a:rPr lang="en-US" sz="1200" b="0" i="0" kern="1200" dirty="0">
                <a:solidFill>
                  <a:schemeClr val="tx1"/>
                </a:solidFill>
                <a:effectLst/>
                <a:latin typeface="+mn-lt"/>
                <a:ea typeface="+mn-ea"/>
                <a:cs typeface="+mn-cs"/>
              </a:rPr>
              <a:t>Minimalist: The spec should aim to do a few things well, be minimal and stable, and enable innovation and experimentation above and around it.</a:t>
            </a:r>
          </a:p>
          <a:p>
            <a:pPr fontAlgn="base"/>
            <a:r>
              <a:rPr lang="en-US" sz="1200" b="0" i="0" kern="1200" dirty="0">
                <a:solidFill>
                  <a:schemeClr val="tx1"/>
                </a:solidFill>
                <a:effectLst/>
                <a:latin typeface="+mn-lt"/>
                <a:ea typeface="+mn-ea"/>
                <a:cs typeface="+mn-cs"/>
              </a:rPr>
              <a:t>Backward compatible: Given the broad adoption of the current Docker container format (8B+ container downloads to date), the new standard should strive be as backward compatible as possible with that format.</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107D4-5DEA-D74F-B764-63932784B4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40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107D4-5DEA-D74F-B764-63932784B4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287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A7D8C5-7A78-4F56-948D-CC193E5C85DC}" type="slidenum">
              <a:rPr lang="en-US" smtClean="0"/>
              <a:t>26</a:t>
            </a:fld>
            <a:endParaRPr lang="en-US"/>
          </a:p>
        </p:txBody>
      </p:sp>
    </p:spTree>
    <p:extLst>
      <p:ext uri="{BB962C8B-B14F-4D97-AF65-F5344CB8AC3E}">
        <p14:creationId xmlns:p14="http://schemas.microsoft.com/office/powerpoint/2010/main" val="1478843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 container not bound to higher level constructs such as a particular client or orchestration stack, and</a:t>
            </a:r>
          </a:p>
          <a:p>
            <a:pPr fontAlgn="base"/>
            <a:r>
              <a:rPr lang="en-US" sz="1200" b="0" i="0" kern="1200" dirty="0">
                <a:solidFill>
                  <a:schemeClr val="tx1"/>
                </a:solidFill>
                <a:effectLst/>
                <a:latin typeface="+mn-lt"/>
                <a:ea typeface="+mn-ea"/>
                <a:cs typeface="+mn-cs"/>
              </a:rPr>
              <a:t>A container not tightly associated with any particular commercial vendor or project, and</a:t>
            </a:r>
          </a:p>
          <a:p>
            <a:pPr fontAlgn="base"/>
            <a:r>
              <a:rPr lang="en-US" sz="1200" b="0" i="0" kern="1200" dirty="0">
                <a:solidFill>
                  <a:schemeClr val="tx1"/>
                </a:solidFill>
                <a:effectLst/>
                <a:latin typeface="+mn-lt"/>
                <a:ea typeface="+mn-ea"/>
                <a:cs typeface="+mn-cs"/>
              </a:rPr>
              <a:t>A container portable across a wide variety of operating systems, hardware, CPU architectures, public clouds, </a:t>
            </a:r>
            <a:r>
              <a:rPr lang="en-US" sz="1200" b="0" i="0" kern="1200" dirty="0" err="1">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Composable. All tools for downloading, installing, and running containers should be well integrated, but independent and composable. Container formats and runtime should not be bound to clients, to higher level frameworks, etc.</a:t>
            </a:r>
          </a:p>
          <a:p>
            <a:pPr fontAlgn="base"/>
            <a:r>
              <a:rPr lang="en-US" sz="1200" b="0" i="0" kern="1200" dirty="0">
                <a:solidFill>
                  <a:schemeClr val="tx1"/>
                </a:solidFill>
                <a:effectLst/>
                <a:latin typeface="+mn-lt"/>
                <a:ea typeface="+mn-ea"/>
                <a:cs typeface="+mn-cs"/>
              </a:rPr>
              <a:t>Portable: The runtime standard should be usable across different hardware, operating systems, and cloud environments.</a:t>
            </a:r>
          </a:p>
          <a:p>
            <a:pPr fontAlgn="base"/>
            <a:r>
              <a:rPr lang="en-US" sz="1200" b="0" i="0" kern="1200" dirty="0">
                <a:solidFill>
                  <a:schemeClr val="tx1"/>
                </a:solidFill>
                <a:effectLst/>
                <a:latin typeface="+mn-lt"/>
                <a:ea typeface="+mn-ea"/>
                <a:cs typeface="+mn-cs"/>
              </a:rPr>
              <a:t>Secure. Isolation should be pluggable, and the cryptographic primitives for strong trust, image auditing and application identity should be solid.</a:t>
            </a:r>
          </a:p>
          <a:p>
            <a:pPr fontAlgn="base"/>
            <a:r>
              <a:rPr lang="en-US" sz="1200" b="0" i="0" kern="1200" dirty="0">
                <a:solidFill>
                  <a:schemeClr val="tx1"/>
                </a:solidFill>
                <a:effectLst/>
                <a:latin typeface="+mn-lt"/>
                <a:ea typeface="+mn-ea"/>
                <a:cs typeface="+mn-cs"/>
              </a:rPr>
              <a:t>Decentralized. Discovery of container images should be simple and facilitate a federated namespace and distributed retrieval.</a:t>
            </a:r>
          </a:p>
          <a:p>
            <a:pPr fontAlgn="base"/>
            <a:r>
              <a:rPr lang="en-US" sz="1200" b="0" i="0" kern="1200" dirty="0">
                <a:solidFill>
                  <a:schemeClr val="tx1"/>
                </a:solidFill>
                <a:effectLst/>
                <a:latin typeface="+mn-lt"/>
                <a:ea typeface="+mn-ea"/>
                <a:cs typeface="+mn-cs"/>
              </a:rPr>
              <a:t>Open. The format and runtime should be well-specified and developed by a community. We want independent implementations of tools to be able to run the same container consistently.</a:t>
            </a:r>
          </a:p>
          <a:p>
            <a:pPr fontAlgn="base"/>
            <a:r>
              <a:rPr lang="en-US" sz="1200" b="0" i="0" kern="1200" dirty="0">
                <a:solidFill>
                  <a:schemeClr val="tx1"/>
                </a:solidFill>
                <a:effectLst/>
                <a:latin typeface="+mn-lt"/>
                <a:ea typeface="+mn-ea"/>
                <a:cs typeface="+mn-cs"/>
              </a:rPr>
              <a:t>Code leads spec, rather than vice-versa. We seek rough consensus and running code.</a:t>
            </a:r>
          </a:p>
          <a:p>
            <a:pPr fontAlgn="base"/>
            <a:r>
              <a:rPr lang="en-US" sz="1200" b="0" i="0" kern="1200" dirty="0">
                <a:solidFill>
                  <a:schemeClr val="tx1"/>
                </a:solidFill>
                <a:effectLst/>
                <a:latin typeface="+mn-lt"/>
                <a:ea typeface="+mn-ea"/>
                <a:cs typeface="+mn-cs"/>
              </a:rPr>
              <a:t>Minimalist: The spec should aim to do a few things well, be minimal and stable, and enable innovation and experimentation above and around it.</a:t>
            </a:r>
          </a:p>
          <a:p>
            <a:pPr fontAlgn="base"/>
            <a:r>
              <a:rPr lang="en-US" sz="1200" b="0" i="0" kern="1200" dirty="0">
                <a:solidFill>
                  <a:schemeClr val="tx1"/>
                </a:solidFill>
                <a:effectLst/>
                <a:latin typeface="+mn-lt"/>
                <a:ea typeface="+mn-ea"/>
                <a:cs typeface="+mn-cs"/>
              </a:rPr>
              <a:t>Backward compatible: Given the broad adoption of the current Docker container format (8B+ container downloads to date), the new standard should strive be as backward compatible as possible with that format.</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107D4-5DEA-D74F-B764-63932784B4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551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(partitions out the jobs)</a:t>
            </a:r>
          </a:p>
          <a:p>
            <a:endParaRPr lang="en-US" dirty="0"/>
          </a:p>
          <a:p>
            <a:r>
              <a:rPr lang="en-US" dirty="0"/>
              <a:t>Reduce (collates the results</a:t>
            </a:r>
          </a:p>
          <a:p>
            <a:endParaRPr lang="en-US" dirty="0"/>
          </a:p>
          <a:p>
            <a:endParaRPr lang="en-US" dirty="0"/>
          </a:p>
        </p:txBody>
      </p:sp>
      <p:sp>
        <p:nvSpPr>
          <p:cNvPr id="4" name="Slide Number Placeholder 3"/>
          <p:cNvSpPr>
            <a:spLocks noGrp="1"/>
          </p:cNvSpPr>
          <p:nvPr>
            <p:ph type="sldNum" sz="quarter" idx="10"/>
          </p:nvPr>
        </p:nvSpPr>
        <p:spPr/>
        <p:txBody>
          <a:bodyPr/>
          <a:lstStyle/>
          <a:p>
            <a:fld id="{A927487A-601D-4357-96B6-6FBC0A129F48}" type="slidenum">
              <a:rPr lang="en-US" smtClean="0"/>
              <a:t>27</a:t>
            </a:fld>
            <a:endParaRPr lang="en-US" dirty="0"/>
          </a:p>
        </p:txBody>
      </p:sp>
    </p:spTree>
    <p:extLst>
      <p:ext uri="{BB962C8B-B14F-4D97-AF65-F5344CB8AC3E}">
        <p14:creationId xmlns:p14="http://schemas.microsoft.com/office/powerpoint/2010/main" val="10941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107D4-5DEA-D74F-B764-63932784B4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887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22B14F-9B0E-9442-99BC-E3E2B70A3E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123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 do I run an app on data in my card (MASH) </a:t>
            </a:r>
            <a:endParaRPr lang="en-US" dirty="0"/>
          </a:p>
        </p:txBody>
      </p:sp>
      <p:sp>
        <p:nvSpPr>
          <p:cNvPr id="4" name="Slide Number Placeholder 3"/>
          <p:cNvSpPr>
            <a:spLocks noGrp="1"/>
          </p:cNvSpPr>
          <p:nvPr>
            <p:ph type="sldNum" sz="quarter" idx="10"/>
          </p:nvPr>
        </p:nvSpPr>
        <p:spPr/>
        <p:txBody>
          <a:bodyPr/>
          <a:lstStyle/>
          <a:p>
            <a:fld id="{4B7107D4-5DEA-D74F-B764-63932784B430}" type="slidenum">
              <a:rPr lang="en-US" smtClean="0"/>
              <a:t>33</a:t>
            </a:fld>
            <a:endParaRPr lang="en-US"/>
          </a:p>
        </p:txBody>
      </p:sp>
    </p:spTree>
    <p:extLst>
      <p:ext uri="{BB962C8B-B14F-4D97-AF65-F5344CB8AC3E}">
        <p14:creationId xmlns:p14="http://schemas.microsoft.com/office/powerpoint/2010/main" val="4148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few caveats.</a:t>
            </a:r>
          </a:p>
          <a:p>
            <a:r>
              <a:rPr lang="en-US" dirty="0"/>
              <a:t>This approach works for bacteria, but not fungi that use other gene markers</a:t>
            </a:r>
            <a:r>
              <a:rPr lang="en-US" baseline="0" dirty="0"/>
              <a:t> like 18S or ITS.  Profiling viruses using a single gene is not possible given high rates of mutation</a:t>
            </a:r>
          </a:p>
          <a:p>
            <a:r>
              <a:rPr lang="en-US" baseline="0" dirty="0"/>
              <a:t>This approach will amplify dead bacteria too.  </a:t>
            </a:r>
          </a:p>
          <a:p>
            <a:r>
              <a:rPr lang="en-US" baseline="0" dirty="0"/>
              <a:t>And because this is based on a single gene, we cannot use this approach to assess antibiotic resistance or </a:t>
            </a:r>
            <a:r>
              <a:rPr lang="en-US" baseline="0" dirty="0" err="1"/>
              <a:t>pathogenecity</a:t>
            </a:r>
            <a:r>
              <a:rPr lang="en-US" baseline="0" dirty="0"/>
              <a:t>.</a:t>
            </a:r>
          </a:p>
          <a:p>
            <a:r>
              <a:rPr lang="en-US" baseline="0" dirty="0"/>
              <a:t>Finally there can also be biases from PCR in the amplification leading to an over representation of certain species. Though it is still fairly accurate.</a:t>
            </a:r>
            <a:endParaRPr lang="en-US" dirty="0"/>
          </a:p>
        </p:txBody>
      </p:sp>
      <p:sp>
        <p:nvSpPr>
          <p:cNvPr id="4" name="Slide Number Placeholder 3"/>
          <p:cNvSpPr>
            <a:spLocks noGrp="1"/>
          </p:cNvSpPr>
          <p:nvPr>
            <p:ph type="sldNum" sz="quarter" idx="10"/>
          </p:nvPr>
        </p:nvSpPr>
        <p:spPr/>
        <p:txBody>
          <a:bodyPr/>
          <a:lstStyle/>
          <a:p>
            <a:fld id="{A927487A-601D-4357-96B6-6FBC0A129F48}"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4053950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20" name="Shape 2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91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Bacterial Mock Community Found in Staggered Abundance.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Comparative analysis of two open source taxonomic classification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Both methods capable of determining accurate relative abundance.</a:t>
            </a:r>
          </a:p>
          <a:p>
            <a:pPr lvl="0">
              <a:spcBef>
                <a:spcPts val="0"/>
              </a:spcBef>
              <a:buNone/>
            </a:pPr>
            <a:endParaRPr dirty="0"/>
          </a:p>
        </p:txBody>
      </p:sp>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24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944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dk1"/>
                </a:solidFill>
                <a:ea typeface="Century Schoolbook"/>
                <a:cs typeface="Century Schoolbook"/>
                <a:sym typeface="Century Schoolbook"/>
              </a:rPr>
              <a:t>Whole Genome Sequencing (WGS)</a:t>
            </a:r>
            <a:r>
              <a:rPr lang="en-US" dirty="0">
                <a:solidFill>
                  <a:schemeClr val="dk1"/>
                </a:solidFill>
                <a:ea typeface="Century Schoolbook"/>
                <a:cs typeface="Century Schoolbook"/>
                <a:sym typeface="Century Schoolbook"/>
              </a:rPr>
              <a:t> </a:t>
            </a:r>
            <a:r>
              <a:rPr lang="en-US" dirty="0">
                <a:solidFill>
                  <a:srgbClr val="4D4D4D"/>
                </a:solidFill>
                <a:ea typeface="Century Schoolbook"/>
                <a:cs typeface="Century Schoolbook"/>
                <a:sym typeface="Century Schoolbook"/>
              </a:rPr>
              <a:t>of the blood belonging to febrile neutropenia patients seeking treatment at University of Arizona Banner Medical Center.</a:t>
            </a:r>
          </a:p>
          <a:p>
            <a:endParaRPr lang="en-US" dirty="0"/>
          </a:p>
        </p:txBody>
      </p:sp>
      <p:sp>
        <p:nvSpPr>
          <p:cNvPr id="4" name="Slide Number Placeholder 3"/>
          <p:cNvSpPr>
            <a:spLocks noGrp="1"/>
          </p:cNvSpPr>
          <p:nvPr>
            <p:ph type="sldNum" sz="quarter" idx="10"/>
          </p:nvPr>
        </p:nvSpPr>
        <p:spPr/>
        <p:txBody>
          <a:bodyPr/>
          <a:lstStyle/>
          <a:p>
            <a:fld id="{53A7D8C5-7A78-4F56-948D-CC193E5C85DC}" type="slidenum">
              <a:rPr lang="en-US" smtClean="0"/>
              <a:t>9</a:t>
            </a:fld>
            <a:endParaRPr lang="en-US"/>
          </a:p>
        </p:txBody>
      </p:sp>
    </p:spTree>
    <p:extLst>
      <p:ext uri="{BB962C8B-B14F-4D97-AF65-F5344CB8AC3E}">
        <p14:creationId xmlns:p14="http://schemas.microsoft.com/office/powerpoint/2010/main" val="381906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a:buSzPct val="25000"/>
            </a:pPr>
            <a:r>
              <a:rPr lang="en-US" sz="1200" b="1" dirty="0">
                <a:solidFill>
                  <a:schemeClr val="dk1"/>
                </a:solidFill>
                <a:latin typeface="Century Schoolbook"/>
                <a:ea typeface="Century Schoolbook"/>
                <a:cs typeface="Century Schoolbook"/>
                <a:sym typeface="Century Schoolbook"/>
              </a:rPr>
              <a:t>Reads classified comparison between host screen methods:</a:t>
            </a:r>
          </a:p>
          <a:p>
            <a:pPr>
              <a:buSzPct val="25000"/>
            </a:pPr>
            <a:endParaRPr lang="en-US" sz="1200" dirty="0">
              <a:solidFill>
                <a:schemeClr val="dk1"/>
              </a:solidFill>
              <a:latin typeface="Century Schoolbook"/>
              <a:ea typeface="Century Schoolbook"/>
              <a:cs typeface="Century Schoolbook"/>
              <a:sym typeface="Century Schoolbook"/>
            </a:endParaRPr>
          </a:p>
          <a:p>
            <a:pPr>
              <a:buSzPct val="25000"/>
            </a:pPr>
            <a:r>
              <a:rPr lang="en-US" sz="1200" dirty="0">
                <a:solidFill>
                  <a:schemeClr val="dk1"/>
                </a:solidFill>
                <a:latin typeface="Century Schoolbook"/>
                <a:ea typeface="Century Schoolbook"/>
                <a:cs typeface="Century Schoolbook"/>
                <a:sym typeface="Century Schoolbook"/>
              </a:rPr>
              <a:t>Removed from Database: “Human genome excluded from reference”</a:t>
            </a:r>
          </a:p>
          <a:p>
            <a:endParaRPr lang="en-US" sz="1200" dirty="0">
              <a:solidFill>
                <a:schemeClr val="dk1"/>
              </a:solidFill>
              <a:latin typeface="Century Schoolbook"/>
              <a:ea typeface="Century Schoolbook"/>
              <a:cs typeface="Century Schoolbook"/>
              <a:sym typeface="Century Schoolbook"/>
            </a:endParaRPr>
          </a:p>
          <a:p>
            <a:pPr>
              <a:buSzPct val="25000"/>
            </a:pPr>
            <a:r>
              <a:rPr lang="en-US" sz="1200" dirty="0">
                <a:solidFill>
                  <a:schemeClr val="dk1"/>
                </a:solidFill>
                <a:latin typeface="Century Schoolbook"/>
                <a:ea typeface="Century Schoolbook"/>
                <a:cs typeface="Century Schoolbook"/>
                <a:sym typeface="Century Schoolbook"/>
              </a:rPr>
              <a:t>Exclude by </a:t>
            </a:r>
            <a:r>
              <a:rPr lang="en-US" sz="1200" dirty="0" err="1">
                <a:solidFill>
                  <a:schemeClr val="dk1"/>
                </a:solidFill>
                <a:latin typeface="Century Schoolbook"/>
                <a:ea typeface="Century Schoolbook"/>
                <a:cs typeface="Century Schoolbook"/>
                <a:sym typeface="Century Schoolbook"/>
              </a:rPr>
              <a:t>TaxID</a:t>
            </a:r>
            <a:r>
              <a:rPr lang="en-US" sz="1200" dirty="0">
                <a:solidFill>
                  <a:schemeClr val="dk1"/>
                </a:solidFill>
                <a:latin typeface="Century Schoolbook"/>
                <a:ea typeface="Century Schoolbook"/>
                <a:cs typeface="Century Schoolbook"/>
                <a:sym typeface="Century Schoolbook"/>
              </a:rPr>
              <a:t>:</a:t>
            </a:r>
          </a:p>
          <a:p>
            <a:pPr>
              <a:buSzPct val="25000"/>
            </a:pPr>
            <a:r>
              <a:rPr lang="en-US" sz="1200" dirty="0">
                <a:solidFill>
                  <a:schemeClr val="dk1"/>
                </a:solidFill>
                <a:latin typeface="Century Schoolbook"/>
                <a:ea typeface="Century Schoolbook"/>
                <a:cs typeface="Century Schoolbook"/>
                <a:sym typeface="Century Schoolbook"/>
              </a:rPr>
              <a:t>Centrifuge parameter to ignore human classifications</a:t>
            </a:r>
          </a:p>
          <a:p>
            <a:endParaRPr lang="en-US" sz="1200" dirty="0">
              <a:solidFill>
                <a:schemeClr val="dk1"/>
              </a:solidFill>
              <a:latin typeface="Century Schoolbook"/>
              <a:ea typeface="Century Schoolbook"/>
              <a:cs typeface="Century Schoolbook"/>
              <a:sym typeface="Century Schoolbook"/>
            </a:endParaRPr>
          </a:p>
          <a:p>
            <a:pPr>
              <a:buSzPct val="25000"/>
            </a:pPr>
            <a:r>
              <a:rPr lang="en-US" sz="1200" dirty="0">
                <a:solidFill>
                  <a:schemeClr val="dk1"/>
                </a:solidFill>
                <a:latin typeface="Century Schoolbook"/>
                <a:ea typeface="Century Schoolbook"/>
                <a:cs typeface="Century Schoolbook"/>
                <a:sym typeface="Century Schoolbook"/>
              </a:rPr>
              <a:t>Read Alignment:</a:t>
            </a:r>
          </a:p>
          <a:p>
            <a:pPr>
              <a:buSzPct val="25000"/>
            </a:pPr>
            <a:r>
              <a:rPr lang="en-US" sz="1200" dirty="0">
                <a:solidFill>
                  <a:schemeClr val="dk1"/>
                </a:solidFill>
                <a:latin typeface="Century Schoolbook"/>
                <a:ea typeface="Century Schoolbook"/>
                <a:cs typeface="Century Schoolbook"/>
                <a:sym typeface="Century Schoolbook"/>
              </a:rPr>
              <a:t>Removal of reads matching human genome using Bowtie2</a:t>
            </a:r>
          </a:p>
          <a:p>
            <a:pPr lvl="0">
              <a:spcBef>
                <a:spcPts val="0"/>
              </a:spcBef>
              <a:buNone/>
            </a:pPr>
            <a:endParaRPr dirty="0"/>
          </a:p>
        </p:txBody>
      </p:sp>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36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r>
              <a:rPr lang="en-US" sz="1200" b="1" dirty="0"/>
              <a:t>High</a:t>
            </a:r>
            <a:r>
              <a:rPr lang="en-US" sz="1200" dirty="0"/>
              <a:t> total read counts</a:t>
            </a:r>
          </a:p>
          <a:p>
            <a:r>
              <a:rPr lang="en-US" sz="1200" dirty="0"/>
              <a:t>(3.5 </a:t>
            </a:r>
            <a:r>
              <a:rPr lang="mr-IN" sz="1200" dirty="0"/>
              <a:t>–</a:t>
            </a:r>
            <a:r>
              <a:rPr lang="en-US" sz="1200" dirty="0"/>
              <a:t> 19 million raw reads)</a:t>
            </a:r>
          </a:p>
          <a:p>
            <a:endParaRPr lang="en-US" sz="1200" dirty="0"/>
          </a:p>
          <a:p>
            <a:r>
              <a:rPr lang="en-US" sz="1200" b="1" dirty="0"/>
              <a:t>Lower</a:t>
            </a:r>
            <a:r>
              <a:rPr lang="en-US" sz="1200" dirty="0"/>
              <a:t> alignment rates to human genome</a:t>
            </a:r>
          </a:p>
          <a:p>
            <a:r>
              <a:rPr lang="en-US" sz="1200" dirty="0"/>
              <a:t>(41% - 79% of reads)</a:t>
            </a:r>
          </a:p>
          <a:p>
            <a:endParaRPr lang="en-US" sz="1200" dirty="0"/>
          </a:p>
          <a:p>
            <a:r>
              <a:rPr lang="en-US" sz="1200" b="1" dirty="0"/>
              <a:t>Higher</a:t>
            </a:r>
            <a:r>
              <a:rPr lang="en-US" sz="1200" dirty="0"/>
              <a:t> amount of reads with unknown classification</a:t>
            </a:r>
          </a:p>
          <a:p>
            <a:pPr lvl="0">
              <a:spcBef>
                <a:spcPts val="0"/>
              </a:spcBef>
              <a:buNone/>
            </a:pPr>
            <a:endParaRPr dirty="0"/>
          </a:p>
        </p:txBody>
      </p:sp>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349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D5522C-E83D-4DD9-8E0C-FB437B733298}" type="datetimeFigureOut">
              <a:rPr lang="en-US" smtClean="0"/>
              <a:t>5/4/18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30B113-8B19-4F29-8CB9-F9B2B5E2A724}" type="slidenum">
              <a:rPr lang="en-US" smtClean="0"/>
              <a:t>‹#›</a:t>
            </a:fld>
            <a:endParaRPr lang="en-US"/>
          </a:p>
        </p:txBody>
      </p:sp>
    </p:spTree>
    <p:extLst>
      <p:ext uri="{BB962C8B-B14F-4D97-AF65-F5344CB8AC3E}">
        <p14:creationId xmlns:p14="http://schemas.microsoft.com/office/powerpoint/2010/main" val="161301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5522C-E83D-4DD9-8E0C-FB437B733298}" type="datetimeFigureOut">
              <a:rPr lang="en-US" smtClean="0"/>
              <a:t>5/4/18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30B113-8B19-4F29-8CB9-F9B2B5E2A724}" type="slidenum">
              <a:rPr lang="en-US" smtClean="0"/>
              <a:t>‹#›</a:t>
            </a:fld>
            <a:endParaRPr lang="en-US"/>
          </a:p>
        </p:txBody>
      </p:sp>
    </p:spTree>
    <p:extLst>
      <p:ext uri="{BB962C8B-B14F-4D97-AF65-F5344CB8AC3E}">
        <p14:creationId xmlns:p14="http://schemas.microsoft.com/office/powerpoint/2010/main" val="3263864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5522C-E83D-4DD9-8E0C-FB437B733298}" type="datetimeFigureOut">
              <a:rPr lang="en-US" smtClean="0"/>
              <a:t>5/4/18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30B113-8B19-4F29-8CB9-F9B2B5E2A724}" type="slidenum">
              <a:rPr lang="en-US" smtClean="0"/>
              <a:t>‹#›</a:t>
            </a:fld>
            <a:endParaRPr lang="en-US"/>
          </a:p>
        </p:txBody>
      </p:sp>
    </p:spTree>
    <p:extLst>
      <p:ext uri="{BB962C8B-B14F-4D97-AF65-F5344CB8AC3E}">
        <p14:creationId xmlns:p14="http://schemas.microsoft.com/office/powerpoint/2010/main" val="3467959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1F057B-6074-2C4B-82D8-D4068448557E}" type="datetimeFigureOut">
              <a:rPr lang="en-US" smtClean="0"/>
              <a:t>5/4/18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7BB42-925B-904E-B0ED-2651046327FA}" type="slidenum">
              <a:rPr lang="en-US" smtClean="0"/>
              <a:t>‹#›</a:t>
            </a:fld>
            <a:endParaRPr lang="en-US"/>
          </a:p>
        </p:txBody>
      </p:sp>
    </p:spTree>
    <p:extLst>
      <p:ext uri="{BB962C8B-B14F-4D97-AF65-F5344CB8AC3E}">
        <p14:creationId xmlns:p14="http://schemas.microsoft.com/office/powerpoint/2010/main" val="2067420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F057B-6074-2C4B-82D8-D4068448557E}" type="datetimeFigureOut">
              <a:rPr lang="en-US" smtClean="0"/>
              <a:t>5/4/18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7BB42-925B-904E-B0ED-2651046327FA}" type="slidenum">
              <a:rPr lang="en-US" smtClean="0"/>
              <a:t>‹#›</a:t>
            </a:fld>
            <a:endParaRPr lang="en-US"/>
          </a:p>
        </p:txBody>
      </p:sp>
    </p:spTree>
    <p:extLst>
      <p:ext uri="{BB962C8B-B14F-4D97-AF65-F5344CB8AC3E}">
        <p14:creationId xmlns:p14="http://schemas.microsoft.com/office/powerpoint/2010/main" val="406836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F057B-6074-2C4B-82D8-D4068448557E}" type="datetimeFigureOut">
              <a:rPr lang="en-US" smtClean="0"/>
              <a:t>5/4/18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7BB42-925B-904E-B0ED-2651046327FA}" type="slidenum">
              <a:rPr lang="en-US" smtClean="0"/>
              <a:t>‹#›</a:t>
            </a:fld>
            <a:endParaRPr lang="en-US"/>
          </a:p>
        </p:txBody>
      </p:sp>
    </p:spTree>
    <p:extLst>
      <p:ext uri="{BB962C8B-B14F-4D97-AF65-F5344CB8AC3E}">
        <p14:creationId xmlns:p14="http://schemas.microsoft.com/office/powerpoint/2010/main" val="1102438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1F057B-6074-2C4B-82D8-D4068448557E}" type="datetimeFigureOut">
              <a:rPr lang="en-US" smtClean="0"/>
              <a:t>5/4/18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37BB42-925B-904E-B0ED-2651046327FA}" type="slidenum">
              <a:rPr lang="en-US" smtClean="0"/>
              <a:t>‹#›</a:t>
            </a:fld>
            <a:endParaRPr lang="en-US"/>
          </a:p>
        </p:txBody>
      </p:sp>
    </p:spTree>
    <p:extLst>
      <p:ext uri="{BB962C8B-B14F-4D97-AF65-F5344CB8AC3E}">
        <p14:creationId xmlns:p14="http://schemas.microsoft.com/office/powerpoint/2010/main" val="4146483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1F057B-6074-2C4B-82D8-D4068448557E}" type="datetimeFigureOut">
              <a:rPr lang="en-US" smtClean="0"/>
              <a:t>5/4/18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37BB42-925B-904E-B0ED-2651046327FA}" type="slidenum">
              <a:rPr lang="en-US" smtClean="0"/>
              <a:t>‹#›</a:t>
            </a:fld>
            <a:endParaRPr lang="en-US"/>
          </a:p>
        </p:txBody>
      </p:sp>
    </p:spTree>
    <p:extLst>
      <p:ext uri="{BB962C8B-B14F-4D97-AF65-F5344CB8AC3E}">
        <p14:creationId xmlns:p14="http://schemas.microsoft.com/office/powerpoint/2010/main" val="1355287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1F057B-6074-2C4B-82D8-D4068448557E}" type="datetimeFigureOut">
              <a:rPr lang="en-US" smtClean="0"/>
              <a:t>5/4/18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37BB42-925B-904E-B0ED-2651046327FA}" type="slidenum">
              <a:rPr lang="en-US" smtClean="0"/>
              <a:t>‹#›</a:t>
            </a:fld>
            <a:endParaRPr lang="en-US"/>
          </a:p>
        </p:txBody>
      </p:sp>
    </p:spTree>
    <p:extLst>
      <p:ext uri="{BB962C8B-B14F-4D97-AF65-F5344CB8AC3E}">
        <p14:creationId xmlns:p14="http://schemas.microsoft.com/office/powerpoint/2010/main" val="28981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1F057B-6074-2C4B-82D8-D4068448557E}" type="datetimeFigureOut">
              <a:rPr lang="en-US" smtClean="0"/>
              <a:t>5/4/18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37BB42-925B-904E-B0ED-2651046327FA}" type="slidenum">
              <a:rPr lang="en-US" smtClean="0"/>
              <a:t>‹#›</a:t>
            </a:fld>
            <a:endParaRPr lang="en-US"/>
          </a:p>
        </p:txBody>
      </p:sp>
    </p:spTree>
    <p:extLst>
      <p:ext uri="{BB962C8B-B14F-4D97-AF65-F5344CB8AC3E}">
        <p14:creationId xmlns:p14="http://schemas.microsoft.com/office/powerpoint/2010/main" val="233069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1F057B-6074-2C4B-82D8-D4068448557E}" type="datetimeFigureOut">
              <a:rPr lang="en-US" smtClean="0"/>
              <a:t>5/4/18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37BB42-925B-904E-B0ED-2651046327FA}" type="slidenum">
              <a:rPr lang="en-US" smtClean="0"/>
              <a:t>‹#›</a:t>
            </a:fld>
            <a:endParaRPr lang="en-US"/>
          </a:p>
        </p:txBody>
      </p:sp>
    </p:spTree>
    <p:extLst>
      <p:ext uri="{BB962C8B-B14F-4D97-AF65-F5344CB8AC3E}">
        <p14:creationId xmlns:p14="http://schemas.microsoft.com/office/powerpoint/2010/main" val="384210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5522C-E83D-4DD9-8E0C-FB437B733298}" type="datetimeFigureOut">
              <a:rPr lang="en-US" smtClean="0"/>
              <a:t>5/4/18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30B113-8B19-4F29-8CB9-F9B2B5E2A724}" type="slidenum">
              <a:rPr lang="en-US" smtClean="0"/>
              <a:t>‹#›</a:t>
            </a:fld>
            <a:endParaRPr lang="en-US"/>
          </a:p>
        </p:txBody>
      </p:sp>
    </p:spTree>
    <p:extLst>
      <p:ext uri="{BB962C8B-B14F-4D97-AF65-F5344CB8AC3E}">
        <p14:creationId xmlns:p14="http://schemas.microsoft.com/office/powerpoint/2010/main" val="35236792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1F057B-6074-2C4B-82D8-D4068448557E}" type="datetimeFigureOut">
              <a:rPr lang="en-US" smtClean="0"/>
              <a:t>5/4/18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37BB42-925B-904E-B0ED-2651046327FA}" type="slidenum">
              <a:rPr lang="en-US" smtClean="0"/>
              <a:t>‹#›</a:t>
            </a:fld>
            <a:endParaRPr lang="en-US"/>
          </a:p>
        </p:txBody>
      </p:sp>
    </p:spTree>
    <p:extLst>
      <p:ext uri="{BB962C8B-B14F-4D97-AF65-F5344CB8AC3E}">
        <p14:creationId xmlns:p14="http://schemas.microsoft.com/office/powerpoint/2010/main" val="3927666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F057B-6074-2C4B-82D8-D4068448557E}" type="datetimeFigureOut">
              <a:rPr lang="en-US" smtClean="0"/>
              <a:t>5/4/18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7BB42-925B-904E-B0ED-2651046327FA}" type="slidenum">
              <a:rPr lang="en-US" smtClean="0"/>
              <a:t>‹#›</a:t>
            </a:fld>
            <a:endParaRPr lang="en-US"/>
          </a:p>
        </p:txBody>
      </p:sp>
    </p:spTree>
    <p:extLst>
      <p:ext uri="{BB962C8B-B14F-4D97-AF65-F5344CB8AC3E}">
        <p14:creationId xmlns:p14="http://schemas.microsoft.com/office/powerpoint/2010/main" val="3245779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F057B-6074-2C4B-82D8-D4068448557E}" type="datetimeFigureOut">
              <a:rPr lang="en-US" smtClean="0"/>
              <a:t>5/4/18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7BB42-925B-904E-B0ED-2651046327FA}" type="slidenum">
              <a:rPr lang="en-US" smtClean="0"/>
              <a:t>‹#›</a:t>
            </a:fld>
            <a:endParaRPr lang="en-US"/>
          </a:p>
        </p:txBody>
      </p:sp>
    </p:spTree>
    <p:extLst>
      <p:ext uri="{BB962C8B-B14F-4D97-AF65-F5344CB8AC3E}">
        <p14:creationId xmlns:p14="http://schemas.microsoft.com/office/powerpoint/2010/main" val="2104442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D5522C-E83D-4DD9-8E0C-FB437B733298}" type="datetimeFigureOut">
              <a:rPr lang="en-US" smtClean="0"/>
              <a:t>5/4/18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30B113-8B19-4F29-8CB9-F9B2B5E2A724}" type="slidenum">
              <a:rPr lang="en-US" smtClean="0"/>
              <a:t>‹#›</a:t>
            </a:fld>
            <a:endParaRPr lang="en-US"/>
          </a:p>
        </p:txBody>
      </p:sp>
    </p:spTree>
    <p:extLst>
      <p:ext uri="{BB962C8B-B14F-4D97-AF65-F5344CB8AC3E}">
        <p14:creationId xmlns:p14="http://schemas.microsoft.com/office/powerpoint/2010/main" val="3322248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D5522C-E83D-4DD9-8E0C-FB437B733298}" type="datetimeFigureOut">
              <a:rPr lang="en-US" smtClean="0"/>
              <a:t>5/4/18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30B113-8B19-4F29-8CB9-F9B2B5E2A724}" type="slidenum">
              <a:rPr lang="en-US" smtClean="0"/>
              <a:t>‹#›</a:t>
            </a:fld>
            <a:endParaRPr lang="en-US"/>
          </a:p>
        </p:txBody>
      </p:sp>
    </p:spTree>
    <p:extLst>
      <p:ext uri="{BB962C8B-B14F-4D97-AF65-F5344CB8AC3E}">
        <p14:creationId xmlns:p14="http://schemas.microsoft.com/office/powerpoint/2010/main" val="3188098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D5522C-E83D-4DD9-8E0C-FB437B733298}" type="datetimeFigureOut">
              <a:rPr lang="en-US" smtClean="0"/>
              <a:t>5/4/18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30B113-8B19-4F29-8CB9-F9B2B5E2A724}" type="slidenum">
              <a:rPr lang="en-US" smtClean="0"/>
              <a:t>‹#›</a:t>
            </a:fld>
            <a:endParaRPr lang="en-US"/>
          </a:p>
        </p:txBody>
      </p:sp>
    </p:spTree>
    <p:extLst>
      <p:ext uri="{BB962C8B-B14F-4D97-AF65-F5344CB8AC3E}">
        <p14:creationId xmlns:p14="http://schemas.microsoft.com/office/powerpoint/2010/main" val="226825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D5522C-E83D-4DD9-8E0C-FB437B733298}" type="datetimeFigureOut">
              <a:rPr lang="en-US" smtClean="0"/>
              <a:t>5/4/18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30B113-8B19-4F29-8CB9-F9B2B5E2A724}" type="slidenum">
              <a:rPr lang="en-US" smtClean="0"/>
              <a:t>‹#›</a:t>
            </a:fld>
            <a:endParaRPr lang="en-US"/>
          </a:p>
        </p:txBody>
      </p:sp>
    </p:spTree>
    <p:extLst>
      <p:ext uri="{BB962C8B-B14F-4D97-AF65-F5344CB8AC3E}">
        <p14:creationId xmlns:p14="http://schemas.microsoft.com/office/powerpoint/2010/main" val="540870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D5522C-E83D-4DD9-8E0C-FB437B733298}" type="datetimeFigureOut">
              <a:rPr lang="en-US" smtClean="0"/>
              <a:t>5/4/18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30B113-8B19-4F29-8CB9-F9B2B5E2A724}" type="slidenum">
              <a:rPr lang="en-US" smtClean="0"/>
              <a:t>‹#›</a:t>
            </a:fld>
            <a:endParaRPr lang="en-US"/>
          </a:p>
        </p:txBody>
      </p:sp>
    </p:spTree>
    <p:extLst>
      <p:ext uri="{BB962C8B-B14F-4D97-AF65-F5344CB8AC3E}">
        <p14:creationId xmlns:p14="http://schemas.microsoft.com/office/powerpoint/2010/main" val="3235371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D5522C-E83D-4DD9-8E0C-FB437B733298}" type="datetimeFigureOut">
              <a:rPr lang="en-US" smtClean="0"/>
              <a:t>5/4/18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30B113-8B19-4F29-8CB9-F9B2B5E2A724}" type="slidenum">
              <a:rPr lang="en-US" smtClean="0"/>
              <a:t>‹#›</a:t>
            </a:fld>
            <a:endParaRPr lang="en-US"/>
          </a:p>
        </p:txBody>
      </p:sp>
    </p:spTree>
    <p:extLst>
      <p:ext uri="{BB962C8B-B14F-4D97-AF65-F5344CB8AC3E}">
        <p14:creationId xmlns:p14="http://schemas.microsoft.com/office/powerpoint/2010/main" val="2484435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D5522C-E83D-4DD9-8E0C-FB437B733298}" type="datetimeFigureOut">
              <a:rPr lang="en-US" smtClean="0"/>
              <a:t>5/4/18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30B113-8B19-4F29-8CB9-F9B2B5E2A724}" type="slidenum">
              <a:rPr lang="en-US" smtClean="0"/>
              <a:t>‹#›</a:t>
            </a:fld>
            <a:endParaRPr lang="en-US"/>
          </a:p>
        </p:txBody>
      </p:sp>
    </p:spTree>
    <p:extLst>
      <p:ext uri="{BB962C8B-B14F-4D97-AF65-F5344CB8AC3E}">
        <p14:creationId xmlns:p14="http://schemas.microsoft.com/office/powerpoint/2010/main" val="749875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D5522C-E83D-4DD9-8E0C-FB437B733298}" type="datetimeFigureOut">
              <a:rPr lang="en-US" smtClean="0"/>
              <a:t>5/4/18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0B113-8B19-4F29-8CB9-F9B2B5E2A724}" type="slidenum">
              <a:rPr lang="en-US" smtClean="0"/>
              <a:t>‹#›</a:t>
            </a:fld>
            <a:endParaRPr lang="en-US"/>
          </a:p>
        </p:txBody>
      </p:sp>
    </p:spTree>
    <p:extLst>
      <p:ext uri="{BB962C8B-B14F-4D97-AF65-F5344CB8AC3E}">
        <p14:creationId xmlns:p14="http://schemas.microsoft.com/office/powerpoint/2010/main" val="18751053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1F057B-6074-2C4B-82D8-D4068448557E}" type="datetimeFigureOut">
              <a:rPr lang="en-US" smtClean="0"/>
              <a:t>5/4/18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37BB42-925B-904E-B0ED-2651046327FA}" type="slidenum">
              <a:rPr lang="en-US" smtClean="0"/>
              <a:t>‹#›</a:t>
            </a:fld>
            <a:endParaRPr lang="en-US"/>
          </a:p>
        </p:txBody>
      </p:sp>
    </p:spTree>
    <p:extLst>
      <p:ext uri="{BB962C8B-B14F-4D97-AF65-F5344CB8AC3E}">
        <p14:creationId xmlns:p14="http://schemas.microsoft.com/office/powerpoint/2010/main" val="22997632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8.emf"/><Relationship Id="rId4" Type="http://schemas.openxmlformats.org/officeDocument/2006/relationships/image" Target="../media/image37.emf"/></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6.t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4.emf"/><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png"/><Relationship Id="rId4"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44023"/>
          <a:stretch/>
        </p:blipFill>
        <p:spPr>
          <a:xfrm rot="16200000">
            <a:off x="1079111" y="-1217811"/>
            <a:ext cx="7027636" cy="918547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270734" y="2163859"/>
            <a:ext cx="2244739" cy="1683708"/>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245139" y="1904230"/>
            <a:ext cx="2387124" cy="1514391"/>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278288" y="1469977"/>
            <a:ext cx="2330855" cy="1741122"/>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a:blip r:embed="rId7"/>
          <a:stretch>
            <a:fillRect/>
          </a:stretch>
        </p:blipFill>
        <p:spPr>
          <a:xfrm>
            <a:off x="1831595" y="3628167"/>
            <a:ext cx="2956816" cy="999831"/>
          </a:xfrm>
          <a:prstGeom prst="rect">
            <a:avLst/>
          </a:prstGeom>
        </p:spPr>
      </p:pic>
      <p:pic>
        <p:nvPicPr>
          <p:cNvPr id="14" name="Picture 13"/>
          <p:cNvPicPr>
            <a:picLocks noChangeAspect="1"/>
          </p:cNvPicPr>
          <p:nvPr/>
        </p:nvPicPr>
        <p:blipFill>
          <a:blip r:embed="rId8"/>
          <a:stretch>
            <a:fillRect/>
          </a:stretch>
        </p:blipFill>
        <p:spPr>
          <a:xfrm>
            <a:off x="3957503" y="4131104"/>
            <a:ext cx="1828959" cy="920576"/>
          </a:xfrm>
          <a:prstGeom prst="rect">
            <a:avLst/>
          </a:prstGeom>
        </p:spPr>
      </p:pic>
      <p:pic>
        <p:nvPicPr>
          <p:cNvPr id="15" name="Picture 14"/>
          <p:cNvPicPr>
            <a:picLocks noChangeAspect="1"/>
          </p:cNvPicPr>
          <p:nvPr/>
        </p:nvPicPr>
        <p:blipFill>
          <a:blip r:embed="rId9"/>
          <a:stretch>
            <a:fillRect/>
          </a:stretch>
        </p:blipFill>
        <p:spPr>
          <a:xfrm>
            <a:off x="5681505" y="3993131"/>
            <a:ext cx="4017612" cy="1018120"/>
          </a:xfrm>
          <a:prstGeom prst="rect">
            <a:avLst/>
          </a:prstGeom>
        </p:spPr>
      </p:pic>
      <p:sp>
        <p:nvSpPr>
          <p:cNvPr id="3" name="Rectangle 2">
            <a:extLst>
              <a:ext uri="{FF2B5EF4-FFF2-40B4-BE49-F238E27FC236}">
                <a16:creationId xmlns:a16="http://schemas.microsoft.com/office/drawing/2014/main" id="{40B7A48F-7731-9A42-B641-DE0A44B17F3A}"/>
              </a:ext>
            </a:extLst>
          </p:cNvPr>
          <p:cNvSpPr/>
          <p:nvPr/>
        </p:nvSpPr>
        <p:spPr>
          <a:xfrm>
            <a:off x="1628156" y="5327796"/>
            <a:ext cx="6487652" cy="369332"/>
          </a:xfrm>
          <a:prstGeom prst="rect">
            <a:avLst/>
          </a:prstGeom>
        </p:spPr>
        <p:txBody>
          <a:bodyPr wrap="square">
            <a:spAutoFit/>
          </a:bodyPr>
          <a:lstStyle/>
          <a:p>
            <a:pPr lvl="0" fontAlgn="base">
              <a:spcBef>
                <a:spcPct val="0"/>
              </a:spcBef>
              <a:spcAft>
                <a:spcPct val="0"/>
              </a:spcAft>
            </a:pPr>
            <a:r>
              <a:rPr lang="en-US" b="1" dirty="0">
                <a:blipFill>
                  <a:blip r:embed="rId10"/>
                  <a:tile tx="0" ty="0" sx="100000" sy="100000" flip="none" algn="tl"/>
                </a:blipFill>
                <a:latin typeface="Rockwell Extra Bold" pitchFamily="18" charset="0"/>
                <a:cs typeface="Arial" pitchFamily="34" charset="0"/>
              </a:rPr>
              <a:t>Wrangling Data and Tools in the Wild West</a:t>
            </a:r>
          </a:p>
        </p:txBody>
      </p:sp>
      <p:sp>
        <p:nvSpPr>
          <p:cNvPr id="18" name="Rectangle 17">
            <a:extLst>
              <a:ext uri="{FF2B5EF4-FFF2-40B4-BE49-F238E27FC236}">
                <a16:creationId xmlns:a16="http://schemas.microsoft.com/office/drawing/2014/main" id="{A2A53E7C-73CC-F648-A779-0AB51B161195}"/>
              </a:ext>
            </a:extLst>
          </p:cNvPr>
          <p:cNvSpPr/>
          <p:nvPr/>
        </p:nvSpPr>
        <p:spPr>
          <a:xfrm>
            <a:off x="0" y="5996717"/>
            <a:ext cx="9144000" cy="880895"/>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B8805A2-9C27-1949-B7F2-870305DB6F22}"/>
              </a:ext>
            </a:extLst>
          </p:cNvPr>
          <p:cNvSpPr txBox="1"/>
          <p:nvPr/>
        </p:nvSpPr>
        <p:spPr>
          <a:xfrm>
            <a:off x="321997" y="6135959"/>
            <a:ext cx="3712106" cy="584775"/>
          </a:xfrm>
          <a:prstGeom prst="rect">
            <a:avLst/>
          </a:prstGeom>
          <a:noFill/>
        </p:spPr>
        <p:txBody>
          <a:bodyPr wrap="square" rtlCol="0">
            <a:spAutoFit/>
          </a:bodyPr>
          <a:lstStyle/>
          <a:p>
            <a:r>
              <a:rPr lang="en-US" sz="3200" b="1" dirty="0">
                <a:solidFill>
                  <a:schemeClr val="bg1"/>
                </a:solidFill>
              </a:rPr>
              <a:t>Bonnie Hurwitz, PhD</a:t>
            </a:r>
          </a:p>
        </p:txBody>
      </p:sp>
      <p:pic>
        <p:nvPicPr>
          <p:cNvPr id="20" name="Picture 19">
            <a:extLst>
              <a:ext uri="{FF2B5EF4-FFF2-40B4-BE49-F238E27FC236}">
                <a16:creationId xmlns:a16="http://schemas.microsoft.com/office/drawing/2014/main" id="{7481408D-24C9-BD40-A8E1-9EB4408999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27818" y="5819854"/>
            <a:ext cx="2650252" cy="1228918"/>
          </a:xfrm>
          <a:prstGeom prst="rect">
            <a:avLst/>
          </a:prstGeom>
        </p:spPr>
      </p:pic>
    </p:spTree>
    <p:extLst>
      <p:ext uri="{BB962C8B-B14F-4D97-AF65-F5344CB8AC3E}">
        <p14:creationId xmlns:p14="http://schemas.microsoft.com/office/powerpoint/2010/main" val="1928961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297" r="19440" b="53726"/>
          <a:stretch/>
        </p:blipFill>
        <p:spPr>
          <a:xfrm>
            <a:off x="1201176" y="708101"/>
            <a:ext cx="5149076" cy="2902504"/>
          </a:xfrm>
          <a:prstGeom prst="rect">
            <a:avLst/>
          </a:prstGeom>
        </p:spPr>
      </p:pic>
      <p:sp>
        <p:nvSpPr>
          <p:cNvPr id="8" name="Title 1">
            <a:extLst>
              <a:ext uri="{FF2B5EF4-FFF2-40B4-BE49-F238E27FC236}">
                <a16:creationId xmlns:a16="http://schemas.microsoft.com/office/drawing/2014/main" id="{9CEE2731-D232-2849-B1B2-D3332AF62A2D}"/>
              </a:ext>
            </a:extLst>
          </p:cNvPr>
          <p:cNvSpPr txBox="1">
            <a:spLocks/>
          </p:cNvSpPr>
          <p:nvPr/>
        </p:nvSpPr>
        <p:spPr>
          <a:xfrm rot="16200000">
            <a:off x="-1979018" y="3157804"/>
            <a:ext cx="5557157" cy="713683"/>
          </a:xfrm>
          <a:prstGeom prst="rect">
            <a:avLst/>
          </a:prstGeom>
          <a:solidFill>
            <a:srgbClr val="FFFFFF"/>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u="sng" dirty="0">
                <a:solidFill>
                  <a:schemeClr val="accent1">
                    <a:lumMod val="75000"/>
                  </a:schemeClr>
                </a:solidFill>
              </a:rPr>
              <a:t># Reads Classified </a:t>
            </a:r>
          </a:p>
        </p:txBody>
      </p:sp>
      <p:pic>
        <p:nvPicPr>
          <p:cNvPr id="11" name="Picture 10">
            <a:extLst>
              <a:ext uri="{FF2B5EF4-FFF2-40B4-BE49-F238E27FC236}">
                <a16:creationId xmlns:a16="http://schemas.microsoft.com/office/drawing/2014/main" id="{6CECE19C-8A6A-7540-B7E5-8C016703EB21}"/>
              </a:ext>
            </a:extLst>
          </p:cNvPr>
          <p:cNvPicPr>
            <a:picLocks noChangeAspect="1"/>
          </p:cNvPicPr>
          <p:nvPr/>
        </p:nvPicPr>
        <p:blipFill rotWithShape="1">
          <a:blip r:embed="rId3">
            <a:extLst>
              <a:ext uri="{28A0092B-C50C-407E-A947-70E740481C1C}">
                <a14:useLocalDpi xmlns:a14="http://schemas.microsoft.com/office/drawing/2010/main" val="0"/>
              </a:ext>
            </a:extLst>
          </a:blip>
          <a:srcRect l="2954" t="48366" r="19783" b="5621"/>
          <a:stretch/>
        </p:blipFill>
        <p:spPr>
          <a:xfrm>
            <a:off x="1201176" y="3755424"/>
            <a:ext cx="5149076" cy="2886107"/>
          </a:xfrm>
          <a:prstGeom prst="rect">
            <a:avLst/>
          </a:prstGeom>
        </p:spPr>
      </p:pic>
      <p:sp>
        <p:nvSpPr>
          <p:cNvPr id="16" name="Title 1">
            <a:extLst>
              <a:ext uri="{FF2B5EF4-FFF2-40B4-BE49-F238E27FC236}">
                <a16:creationId xmlns:a16="http://schemas.microsoft.com/office/drawing/2014/main" id="{4312B7CB-8A6E-CC42-B5AF-1B7ABB19CFB9}"/>
              </a:ext>
            </a:extLst>
          </p:cNvPr>
          <p:cNvSpPr txBox="1">
            <a:spLocks/>
          </p:cNvSpPr>
          <p:nvPr/>
        </p:nvSpPr>
        <p:spPr>
          <a:xfrm>
            <a:off x="2060753" y="6519278"/>
            <a:ext cx="473431" cy="318996"/>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u="sng" dirty="0">
                <a:solidFill>
                  <a:schemeClr val="accent1">
                    <a:lumMod val="75000"/>
                  </a:schemeClr>
                </a:solidFill>
              </a:rPr>
              <a:t>P1</a:t>
            </a:r>
          </a:p>
        </p:txBody>
      </p:sp>
      <p:sp>
        <p:nvSpPr>
          <p:cNvPr id="10" name="Title 1">
            <a:extLst>
              <a:ext uri="{FF2B5EF4-FFF2-40B4-BE49-F238E27FC236}">
                <a16:creationId xmlns:a16="http://schemas.microsoft.com/office/drawing/2014/main" id="{41A3AF8D-BD32-E446-A2E8-C8E76CF464E4}"/>
              </a:ext>
            </a:extLst>
          </p:cNvPr>
          <p:cNvSpPr txBox="1">
            <a:spLocks/>
          </p:cNvSpPr>
          <p:nvPr/>
        </p:nvSpPr>
        <p:spPr>
          <a:xfrm>
            <a:off x="1670833" y="3465848"/>
            <a:ext cx="473431" cy="318996"/>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u="sng" dirty="0">
                <a:solidFill>
                  <a:schemeClr val="accent1">
                    <a:lumMod val="75000"/>
                  </a:schemeClr>
                </a:solidFill>
              </a:rPr>
              <a:t>P4</a:t>
            </a:r>
          </a:p>
        </p:txBody>
      </p:sp>
      <p:sp>
        <p:nvSpPr>
          <p:cNvPr id="12" name="Title 1">
            <a:extLst>
              <a:ext uri="{FF2B5EF4-FFF2-40B4-BE49-F238E27FC236}">
                <a16:creationId xmlns:a16="http://schemas.microsoft.com/office/drawing/2014/main" id="{FD15AE5A-C70B-B04B-9E68-E3701DDDFCA9}"/>
              </a:ext>
            </a:extLst>
          </p:cNvPr>
          <p:cNvSpPr txBox="1">
            <a:spLocks/>
          </p:cNvSpPr>
          <p:nvPr/>
        </p:nvSpPr>
        <p:spPr>
          <a:xfrm>
            <a:off x="2093732" y="3465848"/>
            <a:ext cx="473431" cy="318996"/>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u="sng" dirty="0">
                <a:solidFill>
                  <a:schemeClr val="accent1">
                    <a:lumMod val="75000"/>
                  </a:schemeClr>
                </a:solidFill>
              </a:rPr>
              <a:t>P5</a:t>
            </a:r>
          </a:p>
        </p:txBody>
      </p:sp>
      <p:sp>
        <p:nvSpPr>
          <p:cNvPr id="13" name="Title 1">
            <a:extLst>
              <a:ext uri="{FF2B5EF4-FFF2-40B4-BE49-F238E27FC236}">
                <a16:creationId xmlns:a16="http://schemas.microsoft.com/office/drawing/2014/main" id="{8573FF65-9040-4C48-BB9F-2BCAD0AA289B}"/>
              </a:ext>
            </a:extLst>
          </p:cNvPr>
          <p:cNvSpPr txBox="1">
            <a:spLocks/>
          </p:cNvSpPr>
          <p:nvPr/>
        </p:nvSpPr>
        <p:spPr>
          <a:xfrm>
            <a:off x="2498702" y="3465848"/>
            <a:ext cx="473431" cy="318996"/>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u="sng" dirty="0">
                <a:solidFill>
                  <a:schemeClr val="accent1">
                    <a:lumMod val="75000"/>
                  </a:schemeClr>
                </a:solidFill>
              </a:rPr>
              <a:t>P6</a:t>
            </a:r>
          </a:p>
        </p:txBody>
      </p:sp>
      <p:sp>
        <p:nvSpPr>
          <p:cNvPr id="14" name="Title 1">
            <a:extLst>
              <a:ext uri="{FF2B5EF4-FFF2-40B4-BE49-F238E27FC236}">
                <a16:creationId xmlns:a16="http://schemas.microsoft.com/office/drawing/2014/main" id="{B704A1EA-0555-FD40-8607-CFE6FE316CDF}"/>
              </a:ext>
            </a:extLst>
          </p:cNvPr>
          <p:cNvSpPr txBox="1">
            <a:spLocks/>
          </p:cNvSpPr>
          <p:nvPr/>
        </p:nvSpPr>
        <p:spPr>
          <a:xfrm>
            <a:off x="3680477" y="3465849"/>
            <a:ext cx="473431" cy="318996"/>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u="sng" dirty="0">
                <a:solidFill>
                  <a:schemeClr val="accent1">
                    <a:lumMod val="75000"/>
                  </a:schemeClr>
                </a:solidFill>
              </a:rPr>
              <a:t>P5</a:t>
            </a:r>
          </a:p>
        </p:txBody>
      </p:sp>
      <p:sp>
        <p:nvSpPr>
          <p:cNvPr id="15" name="Title 1">
            <a:extLst>
              <a:ext uri="{FF2B5EF4-FFF2-40B4-BE49-F238E27FC236}">
                <a16:creationId xmlns:a16="http://schemas.microsoft.com/office/drawing/2014/main" id="{B9A9D084-21D9-1641-92D9-402E516E1CF2}"/>
              </a:ext>
            </a:extLst>
          </p:cNvPr>
          <p:cNvSpPr txBox="1">
            <a:spLocks/>
          </p:cNvSpPr>
          <p:nvPr/>
        </p:nvSpPr>
        <p:spPr>
          <a:xfrm>
            <a:off x="5428590" y="3447920"/>
            <a:ext cx="473431" cy="318996"/>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u="sng" dirty="0">
                <a:solidFill>
                  <a:schemeClr val="accent1">
                    <a:lumMod val="75000"/>
                  </a:schemeClr>
                </a:solidFill>
              </a:rPr>
              <a:t>P2</a:t>
            </a:r>
          </a:p>
        </p:txBody>
      </p:sp>
      <p:sp>
        <p:nvSpPr>
          <p:cNvPr id="17" name="Title 1">
            <a:extLst>
              <a:ext uri="{FF2B5EF4-FFF2-40B4-BE49-F238E27FC236}">
                <a16:creationId xmlns:a16="http://schemas.microsoft.com/office/drawing/2014/main" id="{AE65C87E-B9F4-3C44-BDA3-5111D4D8799D}"/>
              </a:ext>
            </a:extLst>
          </p:cNvPr>
          <p:cNvSpPr txBox="1">
            <a:spLocks/>
          </p:cNvSpPr>
          <p:nvPr/>
        </p:nvSpPr>
        <p:spPr>
          <a:xfrm>
            <a:off x="3694771" y="6519278"/>
            <a:ext cx="473431" cy="318996"/>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u="sng" dirty="0">
                <a:solidFill>
                  <a:schemeClr val="accent1">
                    <a:lumMod val="75000"/>
                  </a:schemeClr>
                </a:solidFill>
              </a:rPr>
              <a:t>P6</a:t>
            </a:r>
          </a:p>
        </p:txBody>
      </p:sp>
      <p:sp>
        <p:nvSpPr>
          <p:cNvPr id="18" name="Title 1">
            <a:extLst>
              <a:ext uri="{FF2B5EF4-FFF2-40B4-BE49-F238E27FC236}">
                <a16:creationId xmlns:a16="http://schemas.microsoft.com/office/drawing/2014/main" id="{7694B158-6868-1344-ABF4-8C54A64337C0}"/>
              </a:ext>
            </a:extLst>
          </p:cNvPr>
          <p:cNvSpPr txBox="1">
            <a:spLocks/>
          </p:cNvSpPr>
          <p:nvPr/>
        </p:nvSpPr>
        <p:spPr>
          <a:xfrm>
            <a:off x="5339336" y="6515737"/>
            <a:ext cx="738346" cy="322537"/>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u="sng" dirty="0">
                <a:solidFill>
                  <a:schemeClr val="accent1">
                    <a:lumMod val="75000"/>
                  </a:schemeClr>
                </a:solidFill>
              </a:rPr>
              <a:t>P3</a:t>
            </a:r>
          </a:p>
        </p:txBody>
      </p:sp>
      <p:pic>
        <p:nvPicPr>
          <p:cNvPr id="19" name="Picture 18">
            <a:extLst>
              <a:ext uri="{FF2B5EF4-FFF2-40B4-BE49-F238E27FC236}">
                <a16:creationId xmlns:a16="http://schemas.microsoft.com/office/drawing/2014/main" id="{CEF46A8B-BF55-9D4F-B7B7-3C6601817FDB}"/>
              </a:ext>
            </a:extLst>
          </p:cNvPr>
          <p:cNvPicPr>
            <a:picLocks noChangeAspect="1"/>
          </p:cNvPicPr>
          <p:nvPr/>
        </p:nvPicPr>
        <p:blipFill rotWithShape="1">
          <a:blip r:embed="rId3">
            <a:extLst>
              <a:ext uri="{28A0092B-C50C-407E-A947-70E740481C1C}">
                <a14:useLocalDpi xmlns:a14="http://schemas.microsoft.com/office/drawing/2010/main" val="0"/>
              </a:ext>
            </a:extLst>
          </a:blip>
          <a:srcRect l="80594" t="38431" b="44895"/>
          <a:stretch/>
        </p:blipFill>
        <p:spPr>
          <a:xfrm>
            <a:off x="6672344" y="4895883"/>
            <a:ext cx="2158616" cy="1745648"/>
          </a:xfrm>
          <a:prstGeom prst="rect">
            <a:avLst/>
          </a:prstGeom>
        </p:spPr>
      </p:pic>
      <p:sp>
        <p:nvSpPr>
          <p:cNvPr id="20" name="Rectangle 19">
            <a:extLst>
              <a:ext uri="{FF2B5EF4-FFF2-40B4-BE49-F238E27FC236}">
                <a16:creationId xmlns:a16="http://schemas.microsoft.com/office/drawing/2014/main" id="{948FD000-88F6-0040-9685-E6D65B8C6615}"/>
              </a:ext>
            </a:extLst>
          </p:cNvPr>
          <p:cNvSpPr/>
          <p:nvPr/>
        </p:nvSpPr>
        <p:spPr>
          <a:xfrm>
            <a:off x="-16618" y="-2187"/>
            <a:ext cx="9144000" cy="81366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BED13919-A4F5-AE42-AA24-DA3023BD4E96}"/>
              </a:ext>
            </a:extLst>
          </p:cNvPr>
          <p:cNvSpPr txBox="1">
            <a:spLocks/>
          </p:cNvSpPr>
          <p:nvPr/>
        </p:nvSpPr>
        <p:spPr>
          <a:xfrm>
            <a:off x="-197225" y="99042"/>
            <a:ext cx="9396323" cy="881659"/>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Host Screen Reduces Microbial Hits</a:t>
            </a:r>
          </a:p>
        </p:txBody>
      </p:sp>
      <p:sp>
        <p:nvSpPr>
          <p:cNvPr id="22" name="Title 1">
            <a:extLst>
              <a:ext uri="{FF2B5EF4-FFF2-40B4-BE49-F238E27FC236}">
                <a16:creationId xmlns:a16="http://schemas.microsoft.com/office/drawing/2014/main" id="{0C8C3842-F12C-1041-A4F9-64EE25CF272E}"/>
              </a:ext>
            </a:extLst>
          </p:cNvPr>
          <p:cNvSpPr txBox="1">
            <a:spLocks/>
          </p:cNvSpPr>
          <p:nvPr/>
        </p:nvSpPr>
        <p:spPr>
          <a:xfrm>
            <a:off x="4960239" y="1472201"/>
            <a:ext cx="5557157" cy="1019987"/>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solidFill>
                  <a:schemeClr val="accent1">
                    <a:lumMod val="75000"/>
                  </a:schemeClr>
                </a:solidFill>
              </a:rPr>
              <a:t>Read </a:t>
            </a:r>
          </a:p>
          <a:p>
            <a:r>
              <a:rPr lang="en-US" sz="3600" b="1" dirty="0">
                <a:solidFill>
                  <a:schemeClr val="accent1">
                    <a:lumMod val="75000"/>
                  </a:schemeClr>
                </a:solidFill>
              </a:rPr>
              <a:t>recruitment</a:t>
            </a:r>
          </a:p>
          <a:p>
            <a:r>
              <a:rPr lang="en-US" sz="3600" b="1" dirty="0">
                <a:solidFill>
                  <a:schemeClr val="accent1">
                    <a:lumMod val="75000"/>
                  </a:schemeClr>
                </a:solidFill>
              </a:rPr>
              <a:t>to the human</a:t>
            </a:r>
          </a:p>
          <a:p>
            <a:r>
              <a:rPr lang="en-US" sz="3600" b="1" dirty="0">
                <a:solidFill>
                  <a:schemeClr val="accent1">
                    <a:lumMod val="75000"/>
                  </a:schemeClr>
                </a:solidFill>
              </a:rPr>
              <a:t>genome is</a:t>
            </a:r>
          </a:p>
          <a:p>
            <a:r>
              <a:rPr lang="en-US" sz="3600" b="1" dirty="0">
                <a:solidFill>
                  <a:schemeClr val="accent1">
                    <a:lumMod val="75000"/>
                  </a:schemeClr>
                </a:solidFill>
              </a:rPr>
              <a:t>the worst</a:t>
            </a:r>
          </a:p>
        </p:txBody>
      </p:sp>
    </p:spTree>
    <p:extLst>
      <p:ext uri="{BB962C8B-B14F-4D97-AF65-F5344CB8AC3E}">
        <p14:creationId xmlns:p14="http://schemas.microsoft.com/office/powerpoint/2010/main" val="3893105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16" name="Picture 15">
            <a:extLst>
              <a:ext uri="{FF2B5EF4-FFF2-40B4-BE49-F238E27FC236}">
                <a16:creationId xmlns:a16="http://schemas.microsoft.com/office/drawing/2014/main" id="{AD8B5000-F48E-CE49-BAF4-02D8E3234039}"/>
              </a:ext>
            </a:extLst>
          </p:cNvPr>
          <p:cNvPicPr>
            <a:picLocks noChangeAspect="1"/>
          </p:cNvPicPr>
          <p:nvPr/>
        </p:nvPicPr>
        <p:blipFill rotWithShape="1">
          <a:blip r:embed="rId3">
            <a:extLst>
              <a:ext uri="{28A0092B-C50C-407E-A947-70E740481C1C}">
                <a14:useLocalDpi xmlns:a14="http://schemas.microsoft.com/office/drawing/2010/main" val="0"/>
              </a:ext>
            </a:extLst>
          </a:blip>
          <a:srcRect l="4187" b="47649"/>
          <a:stretch/>
        </p:blipFill>
        <p:spPr>
          <a:xfrm>
            <a:off x="740244" y="674415"/>
            <a:ext cx="6237726" cy="3899651"/>
          </a:xfrm>
          <a:prstGeom prst="rect">
            <a:avLst/>
          </a:prstGeom>
          <a:ln>
            <a:noFill/>
          </a:ln>
        </p:spPr>
      </p:pic>
      <p:sp>
        <p:nvSpPr>
          <p:cNvPr id="17" name="Title 1">
            <a:extLst>
              <a:ext uri="{FF2B5EF4-FFF2-40B4-BE49-F238E27FC236}">
                <a16:creationId xmlns:a16="http://schemas.microsoft.com/office/drawing/2014/main" id="{BE00FA5A-1087-7944-AFB3-897061441CD9}"/>
              </a:ext>
            </a:extLst>
          </p:cNvPr>
          <p:cNvSpPr txBox="1">
            <a:spLocks/>
          </p:cNvSpPr>
          <p:nvPr/>
        </p:nvSpPr>
        <p:spPr>
          <a:xfrm>
            <a:off x="2872177" y="4172695"/>
            <a:ext cx="513603" cy="444126"/>
          </a:xfrm>
          <a:prstGeom prst="rect">
            <a:avLst/>
          </a:prstGeom>
          <a:solidFill>
            <a:srgbClr val="C0C0C0"/>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u="sng" dirty="0">
                <a:solidFill>
                  <a:srgbClr val="C00000"/>
                </a:solidFill>
              </a:rPr>
              <a:t>P1</a:t>
            </a:r>
          </a:p>
        </p:txBody>
      </p:sp>
      <p:sp>
        <p:nvSpPr>
          <p:cNvPr id="18" name="Title 1">
            <a:extLst>
              <a:ext uri="{FF2B5EF4-FFF2-40B4-BE49-F238E27FC236}">
                <a16:creationId xmlns:a16="http://schemas.microsoft.com/office/drawing/2014/main" id="{0BD196AE-8D91-AD4F-90D1-FEBEC41D8086}"/>
              </a:ext>
            </a:extLst>
          </p:cNvPr>
          <p:cNvSpPr txBox="1">
            <a:spLocks/>
          </p:cNvSpPr>
          <p:nvPr/>
        </p:nvSpPr>
        <p:spPr>
          <a:xfrm>
            <a:off x="3296135" y="4172695"/>
            <a:ext cx="513603" cy="444126"/>
          </a:xfrm>
          <a:prstGeom prst="rect">
            <a:avLst/>
          </a:prstGeom>
          <a:solidFill>
            <a:srgbClr val="C0C0C0"/>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u="sng" dirty="0">
                <a:solidFill>
                  <a:srgbClr val="C00000"/>
                </a:solidFill>
              </a:rPr>
              <a:t>P2</a:t>
            </a:r>
          </a:p>
        </p:txBody>
      </p:sp>
      <p:sp>
        <p:nvSpPr>
          <p:cNvPr id="19" name="Title 1">
            <a:extLst>
              <a:ext uri="{FF2B5EF4-FFF2-40B4-BE49-F238E27FC236}">
                <a16:creationId xmlns:a16="http://schemas.microsoft.com/office/drawing/2014/main" id="{B5140BFB-EEC9-B241-8CCC-8F032B771453}"/>
              </a:ext>
            </a:extLst>
          </p:cNvPr>
          <p:cNvSpPr txBox="1">
            <a:spLocks/>
          </p:cNvSpPr>
          <p:nvPr/>
        </p:nvSpPr>
        <p:spPr>
          <a:xfrm>
            <a:off x="3765139" y="4172695"/>
            <a:ext cx="513603" cy="444126"/>
          </a:xfrm>
          <a:prstGeom prst="rect">
            <a:avLst/>
          </a:prstGeom>
          <a:solidFill>
            <a:srgbClr val="C0C0C0"/>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u="sng" dirty="0">
                <a:solidFill>
                  <a:srgbClr val="C00000"/>
                </a:solidFill>
              </a:rPr>
              <a:t>P3</a:t>
            </a:r>
          </a:p>
        </p:txBody>
      </p:sp>
      <p:sp>
        <p:nvSpPr>
          <p:cNvPr id="20" name="Title 1">
            <a:extLst>
              <a:ext uri="{FF2B5EF4-FFF2-40B4-BE49-F238E27FC236}">
                <a16:creationId xmlns:a16="http://schemas.microsoft.com/office/drawing/2014/main" id="{158F5C85-16B2-A94B-9D52-0554C0DEFFCB}"/>
              </a:ext>
            </a:extLst>
          </p:cNvPr>
          <p:cNvSpPr txBox="1">
            <a:spLocks/>
          </p:cNvSpPr>
          <p:nvPr/>
        </p:nvSpPr>
        <p:spPr>
          <a:xfrm>
            <a:off x="4180356" y="4172695"/>
            <a:ext cx="513603" cy="444126"/>
          </a:xfrm>
          <a:prstGeom prst="rect">
            <a:avLst/>
          </a:prstGeom>
          <a:solidFill>
            <a:srgbClr val="C0C0C0"/>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u="sng" dirty="0">
                <a:solidFill>
                  <a:schemeClr val="accent1">
                    <a:lumMod val="75000"/>
                  </a:schemeClr>
                </a:solidFill>
              </a:rPr>
              <a:t>P4</a:t>
            </a:r>
          </a:p>
        </p:txBody>
      </p:sp>
      <p:sp>
        <p:nvSpPr>
          <p:cNvPr id="22" name="Title 1">
            <a:extLst>
              <a:ext uri="{FF2B5EF4-FFF2-40B4-BE49-F238E27FC236}">
                <a16:creationId xmlns:a16="http://schemas.microsoft.com/office/drawing/2014/main" id="{1FBD2E34-C32D-7C44-837D-FE9F6C1E2DD7}"/>
              </a:ext>
            </a:extLst>
          </p:cNvPr>
          <p:cNvSpPr txBox="1">
            <a:spLocks/>
          </p:cNvSpPr>
          <p:nvPr/>
        </p:nvSpPr>
        <p:spPr>
          <a:xfrm>
            <a:off x="4619622" y="4172695"/>
            <a:ext cx="513603" cy="444126"/>
          </a:xfrm>
          <a:prstGeom prst="rect">
            <a:avLst/>
          </a:prstGeom>
          <a:solidFill>
            <a:srgbClr val="C0C0C0"/>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u="sng" dirty="0">
                <a:solidFill>
                  <a:schemeClr val="accent1">
                    <a:lumMod val="75000"/>
                  </a:schemeClr>
                </a:solidFill>
              </a:rPr>
              <a:t>P5</a:t>
            </a:r>
          </a:p>
        </p:txBody>
      </p:sp>
      <p:sp>
        <p:nvSpPr>
          <p:cNvPr id="24" name="Title 1">
            <a:extLst>
              <a:ext uri="{FF2B5EF4-FFF2-40B4-BE49-F238E27FC236}">
                <a16:creationId xmlns:a16="http://schemas.microsoft.com/office/drawing/2014/main" id="{B48E1D62-01B8-5C46-985D-B9BB181294DB}"/>
              </a:ext>
            </a:extLst>
          </p:cNvPr>
          <p:cNvSpPr txBox="1">
            <a:spLocks/>
          </p:cNvSpPr>
          <p:nvPr/>
        </p:nvSpPr>
        <p:spPr>
          <a:xfrm>
            <a:off x="5058886" y="4172695"/>
            <a:ext cx="513603" cy="444126"/>
          </a:xfrm>
          <a:prstGeom prst="rect">
            <a:avLst/>
          </a:prstGeom>
          <a:solidFill>
            <a:srgbClr val="C0C0C0"/>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u="sng" dirty="0">
                <a:solidFill>
                  <a:schemeClr val="accent1">
                    <a:lumMod val="75000"/>
                  </a:schemeClr>
                </a:solidFill>
              </a:rPr>
              <a:t>P6</a:t>
            </a:r>
          </a:p>
        </p:txBody>
      </p:sp>
      <p:pic>
        <p:nvPicPr>
          <p:cNvPr id="25" name="Picture 24">
            <a:extLst>
              <a:ext uri="{FF2B5EF4-FFF2-40B4-BE49-F238E27FC236}">
                <a16:creationId xmlns:a16="http://schemas.microsoft.com/office/drawing/2014/main" id="{E81355BE-D574-F649-BC56-6399809F4DA0}"/>
              </a:ext>
            </a:extLst>
          </p:cNvPr>
          <p:cNvPicPr>
            <a:picLocks noChangeAspect="1"/>
          </p:cNvPicPr>
          <p:nvPr/>
        </p:nvPicPr>
        <p:blipFill rotWithShape="1">
          <a:blip r:embed="rId3">
            <a:extLst>
              <a:ext uri="{28A0092B-C50C-407E-A947-70E740481C1C}">
                <a14:useLocalDpi xmlns:a14="http://schemas.microsoft.com/office/drawing/2010/main" val="0"/>
              </a:ext>
            </a:extLst>
          </a:blip>
          <a:srcRect l="19196" t="56683" r="2341" b="9741"/>
          <a:stretch/>
        </p:blipFill>
        <p:spPr>
          <a:xfrm>
            <a:off x="1998913" y="4616821"/>
            <a:ext cx="4559658" cy="2232579"/>
          </a:xfrm>
          <a:prstGeom prst="rect">
            <a:avLst/>
          </a:prstGeom>
        </p:spPr>
      </p:pic>
      <p:sp>
        <p:nvSpPr>
          <p:cNvPr id="8" name="Rectangle 7">
            <a:extLst>
              <a:ext uri="{FF2B5EF4-FFF2-40B4-BE49-F238E27FC236}">
                <a16:creationId xmlns:a16="http://schemas.microsoft.com/office/drawing/2014/main" id="{4B7C96F6-3B56-4641-B7F0-9F7E53FC7245}"/>
              </a:ext>
            </a:extLst>
          </p:cNvPr>
          <p:cNvSpPr/>
          <p:nvPr/>
        </p:nvSpPr>
        <p:spPr>
          <a:xfrm>
            <a:off x="454847" y="717170"/>
            <a:ext cx="627529" cy="53788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61C61520-1C74-7342-AEFD-D05642D5D54F}"/>
              </a:ext>
            </a:extLst>
          </p:cNvPr>
          <p:cNvSpPr txBox="1">
            <a:spLocks/>
          </p:cNvSpPr>
          <p:nvPr/>
        </p:nvSpPr>
        <p:spPr>
          <a:xfrm rot="16200000">
            <a:off x="-2305569" y="2124308"/>
            <a:ext cx="5557157" cy="713683"/>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u="sng" dirty="0">
                <a:solidFill>
                  <a:schemeClr val="accent1">
                    <a:lumMod val="75000"/>
                  </a:schemeClr>
                </a:solidFill>
              </a:rPr>
              <a:t>Organism</a:t>
            </a:r>
          </a:p>
        </p:txBody>
      </p:sp>
      <p:sp>
        <p:nvSpPr>
          <p:cNvPr id="35" name="Rectangle 34">
            <a:extLst>
              <a:ext uri="{FF2B5EF4-FFF2-40B4-BE49-F238E27FC236}">
                <a16:creationId xmlns:a16="http://schemas.microsoft.com/office/drawing/2014/main" id="{2BAB95A7-4DBA-774C-9D87-0C1D97C1565F}"/>
              </a:ext>
            </a:extLst>
          </p:cNvPr>
          <p:cNvSpPr/>
          <p:nvPr/>
        </p:nvSpPr>
        <p:spPr>
          <a:xfrm>
            <a:off x="-16618" y="-2187"/>
            <a:ext cx="9144000" cy="81366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062C1B6B-7DEA-6A46-9797-9F39225C4790}"/>
              </a:ext>
            </a:extLst>
          </p:cNvPr>
          <p:cNvSpPr txBox="1">
            <a:spLocks/>
          </p:cNvSpPr>
          <p:nvPr/>
        </p:nvSpPr>
        <p:spPr>
          <a:xfrm>
            <a:off x="-197225" y="99042"/>
            <a:ext cx="9396323" cy="881659"/>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Patients with infection have &lt; contaminants, &gt; reads</a:t>
            </a:r>
          </a:p>
        </p:txBody>
      </p:sp>
      <p:graphicFrame>
        <p:nvGraphicFramePr>
          <p:cNvPr id="45" name="Shape 237">
            <a:extLst>
              <a:ext uri="{FF2B5EF4-FFF2-40B4-BE49-F238E27FC236}">
                <a16:creationId xmlns:a16="http://schemas.microsoft.com/office/drawing/2014/main" id="{32282066-CB62-FD4F-B90B-980AA8776A88}"/>
              </a:ext>
            </a:extLst>
          </p:cNvPr>
          <p:cNvGraphicFramePr/>
          <p:nvPr>
            <p:extLst>
              <p:ext uri="{D42A27DB-BD31-4B8C-83A1-F6EECF244321}">
                <p14:modId xmlns:p14="http://schemas.microsoft.com/office/powerpoint/2010/main" val="1928825862"/>
              </p:ext>
            </p:extLst>
          </p:nvPr>
        </p:nvGraphicFramePr>
        <p:xfrm>
          <a:off x="5750512" y="3704053"/>
          <a:ext cx="3393488" cy="937284"/>
        </p:xfrm>
        <a:graphic>
          <a:graphicData uri="http://schemas.openxmlformats.org/drawingml/2006/table">
            <a:tbl>
              <a:tblPr>
                <a:noFill/>
              </a:tblPr>
              <a:tblGrid>
                <a:gridCol w="1248469">
                  <a:extLst>
                    <a:ext uri="{9D8B030D-6E8A-4147-A177-3AD203B41FA5}">
                      <a16:colId xmlns:a16="http://schemas.microsoft.com/office/drawing/2014/main" val="20000"/>
                    </a:ext>
                  </a:extLst>
                </a:gridCol>
                <a:gridCol w="1030613">
                  <a:extLst>
                    <a:ext uri="{9D8B030D-6E8A-4147-A177-3AD203B41FA5}">
                      <a16:colId xmlns:a16="http://schemas.microsoft.com/office/drawing/2014/main" val="20001"/>
                    </a:ext>
                  </a:extLst>
                </a:gridCol>
                <a:gridCol w="1114406">
                  <a:extLst>
                    <a:ext uri="{9D8B030D-6E8A-4147-A177-3AD203B41FA5}">
                      <a16:colId xmlns:a16="http://schemas.microsoft.com/office/drawing/2014/main" val="20002"/>
                    </a:ext>
                  </a:extLst>
                </a:gridCol>
              </a:tblGrid>
              <a:tr h="434348">
                <a:tc>
                  <a:txBody>
                    <a:bodyPr/>
                    <a:lstStyle/>
                    <a:p>
                      <a:pPr marL="0" marR="0" lvl="0" indent="0" algn="l" rtl="0">
                        <a:spcBef>
                          <a:spcPts val="0"/>
                        </a:spcBef>
                        <a:spcAft>
                          <a:spcPts val="0"/>
                        </a:spcAft>
                        <a:buSzPct val="25000"/>
                        <a:buNone/>
                      </a:pPr>
                      <a:r>
                        <a:rPr lang="en-US" sz="1200" b="1" i="0" u="none" strike="noStrike" cap="none">
                          <a:solidFill>
                            <a:srgbClr val="000000"/>
                          </a:solidFill>
                          <a:latin typeface="Calibri"/>
                          <a:ea typeface="Calibri"/>
                          <a:cs typeface="Calibri"/>
                          <a:sym typeface="Calibri"/>
                        </a:rPr>
                        <a:t>Classification</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200" b="1" i="0" u="none" strike="noStrike" cap="none">
                          <a:solidFill>
                            <a:srgbClr val="000000"/>
                          </a:solidFill>
                          <a:latin typeface="Times New Roman"/>
                          <a:ea typeface="Times New Roman"/>
                          <a:cs typeface="Times New Roman"/>
                          <a:sym typeface="Times New Roman"/>
                        </a:rPr>
                        <a:t>Net read reduction (%)</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200" b="1" i="0" u="none" strike="noStrike" cap="none">
                          <a:solidFill>
                            <a:srgbClr val="000000"/>
                          </a:solidFill>
                          <a:latin typeface="Times New Roman"/>
                          <a:ea typeface="Times New Roman"/>
                          <a:cs typeface="Times New Roman"/>
                          <a:sym typeface="Times New Roman"/>
                        </a:rPr>
                        <a:t>Mean read reduction</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251468">
                <a:tc>
                  <a:txBody>
                    <a:bodyPr/>
                    <a:lstStyle/>
                    <a:p>
                      <a:pPr marL="0" marR="0" lvl="0" indent="0" algn="l" rtl="0">
                        <a:spcBef>
                          <a:spcPts val="0"/>
                        </a:spcBef>
                        <a:spcAft>
                          <a:spcPts val="0"/>
                        </a:spcAft>
                        <a:buSzPct val="25000"/>
                        <a:buNone/>
                      </a:pPr>
                      <a:r>
                        <a:rPr lang="en-US" sz="1200" b="0" i="0" u="none" strike="noStrike" cap="none">
                          <a:solidFill>
                            <a:srgbClr val="000000"/>
                          </a:solidFill>
                          <a:latin typeface="Calibri"/>
                          <a:ea typeface="Calibri"/>
                          <a:cs typeface="Calibri"/>
                          <a:sym typeface="Calibri"/>
                        </a:rPr>
                        <a:t>Bacteria</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r"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6.71</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r"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8,252</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251468">
                <a:tc>
                  <a:txBody>
                    <a:bodyPr/>
                    <a:lstStyle/>
                    <a:p>
                      <a:pPr marL="0" marR="0" lvl="0" indent="0" algn="l" rtl="0">
                        <a:spcBef>
                          <a:spcPts val="0"/>
                        </a:spcBef>
                        <a:spcAft>
                          <a:spcPts val="0"/>
                        </a:spcAft>
                        <a:buSzPct val="25000"/>
                        <a:buNone/>
                      </a:pPr>
                      <a:r>
                        <a:rPr lang="en-US" sz="1200" b="0" i="0" u="none" strike="noStrike" cap="none" dirty="0">
                          <a:solidFill>
                            <a:srgbClr val="000000"/>
                          </a:solidFill>
                          <a:latin typeface="Calibri"/>
                          <a:ea typeface="Calibri"/>
                          <a:cs typeface="Calibri"/>
                          <a:sym typeface="Calibri"/>
                        </a:rPr>
                        <a:t>Virus</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r" rtl="0">
                        <a:spcBef>
                          <a:spcPts val="0"/>
                        </a:spcBef>
                        <a:spcAft>
                          <a:spcPts val="0"/>
                        </a:spcAft>
                        <a:buSzPct val="25000"/>
                        <a:buNone/>
                      </a:pPr>
                      <a:r>
                        <a:rPr lang="en-US" sz="1200" b="0" i="0" u="none" strike="noStrike" cap="none" dirty="0">
                          <a:solidFill>
                            <a:srgbClr val="000000"/>
                          </a:solidFill>
                          <a:latin typeface="Times New Roman"/>
                          <a:ea typeface="Times New Roman"/>
                          <a:cs typeface="Times New Roman"/>
                          <a:sym typeface="Times New Roman"/>
                        </a:rPr>
                        <a:t>47.97</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r" rtl="0">
                        <a:spcBef>
                          <a:spcPts val="0"/>
                        </a:spcBef>
                        <a:spcAft>
                          <a:spcPts val="0"/>
                        </a:spcAft>
                        <a:buSzPct val="25000"/>
                        <a:buNone/>
                      </a:pPr>
                      <a:r>
                        <a:rPr lang="en-US" sz="1200" b="0" i="0" u="none" strike="noStrike" cap="none" dirty="0">
                          <a:solidFill>
                            <a:srgbClr val="000000"/>
                          </a:solidFill>
                          <a:latin typeface="Times New Roman"/>
                          <a:ea typeface="Times New Roman"/>
                          <a:cs typeface="Times New Roman"/>
                          <a:sym typeface="Times New Roman"/>
                        </a:rPr>
                        <a:t>115,327 </a:t>
                      </a:r>
                      <a:r>
                        <a:rPr lang="en-US" sz="1200" b="0" i="0" u="none" strike="noStrike" cap="none" baseline="30000" dirty="0">
                          <a:solidFill>
                            <a:srgbClr val="000000"/>
                          </a:solidFill>
                          <a:latin typeface="Times New Roman"/>
                          <a:ea typeface="Times New Roman"/>
                          <a:cs typeface="Times New Roman"/>
                          <a:sym typeface="Times New Roman"/>
                        </a:rPr>
                        <a:t>a</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6" name="Oval 45">
            <a:extLst>
              <a:ext uri="{FF2B5EF4-FFF2-40B4-BE49-F238E27FC236}">
                <a16:creationId xmlns:a16="http://schemas.microsoft.com/office/drawing/2014/main" id="{DD0EC35D-EBB9-C44E-956E-83903A6E597A}"/>
              </a:ext>
            </a:extLst>
          </p:cNvPr>
          <p:cNvSpPr/>
          <p:nvPr/>
        </p:nvSpPr>
        <p:spPr>
          <a:xfrm>
            <a:off x="3614970" y="824535"/>
            <a:ext cx="693243" cy="956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a:extLst>
              <a:ext uri="{FF2B5EF4-FFF2-40B4-BE49-F238E27FC236}">
                <a16:creationId xmlns:a16="http://schemas.microsoft.com/office/drawing/2014/main" id="{AC891289-14A5-C742-8703-CFDC94DAE4C9}"/>
              </a:ext>
            </a:extLst>
          </p:cNvPr>
          <p:cNvSpPr/>
          <p:nvPr/>
        </p:nvSpPr>
        <p:spPr>
          <a:xfrm>
            <a:off x="2872177" y="2065619"/>
            <a:ext cx="513603" cy="534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a:extLst>
              <a:ext uri="{FF2B5EF4-FFF2-40B4-BE49-F238E27FC236}">
                <a16:creationId xmlns:a16="http://schemas.microsoft.com/office/drawing/2014/main" id="{D925DEA2-3BE9-CB4F-A94E-8B625A79A043}"/>
              </a:ext>
            </a:extLst>
          </p:cNvPr>
          <p:cNvSpPr/>
          <p:nvPr/>
        </p:nvSpPr>
        <p:spPr>
          <a:xfrm>
            <a:off x="3296135" y="2481150"/>
            <a:ext cx="513603" cy="534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7823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dissolve">
                                      <p:cBhvr>
                                        <p:cTn id="11" dur="500"/>
                                        <p:tgtEl>
                                          <p:spTgt spid="47"/>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4" name="Shape 244"/>
          <p:cNvPicPr preferRelativeResize="0"/>
          <p:nvPr/>
        </p:nvPicPr>
        <p:blipFill rotWithShape="1">
          <a:blip r:embed="rId3">
            <a:alphaModFix/>
          </a:blip>
          <a:srcRect b="33317"/>
          <a:stretch/>
        </p:blipFill>
        <p:spPr>
          <a:xfrm>
            <a:off x="170934" y="894163"/>
            <a:ext cx="5267998" cy="4009439"/>
          </a:xfrm>
          <a:prstGeom prst="rect">
            <a:avLst/>
          </a:prstGeom>
          <a:noFill/>
          <a:ln>
            <a:noFill/>
          </a:ln>
        </p:spPr>
      </p:pic>
      <p:sp>
        <p:nvSpPr>
          <p:cNvPr id="14" name="Title 1">
            <a:extLst>
              <a:ext uri="{FF2B5EF4-FFF2-40B4-BE49-F238E27FC236}">
                <a16:creationId xmlns:a16="http://schemas.microsoft.com/office/drawing/2014/main" id="{C00E3FBB-9A34-F34F-B6D0-3E5DBB97FB4E}"/>
              </a:ext>
            </a:extLst>
          </p:cNvPr>
          <p:cNvSpPr txBox="1">
            <a:spLocks/>
          </p:cNvSpPr>
          <p:nvPr/>
        </p:nvSpPr>
        <p:spPr>
          <a:xfrm>
            <a:off x="558415" y="2880953"/>
            <a:ext cx="4862588" cy="328412"/>
          </a:xfrm>
          <a:prstGeom prst="rect">
            <a:avLst/>
          </a:prstGeom>
          <a:solidFill>
            <a:srgbClr val="C0C0C0"/>
          </a:solidFill>
        </p:spPr>
        <p:txBody>
          <a:bodyPr lIns="91400" tIns="45702" rIns="91400" bIns="45702" anchor="t">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accent1">
                    <a:lumMod val="75000"/>
                  </a:schemeClr>
                </a:solidFill>
              </a:rPr>
              <a:t>P2: Human Parvovirus B19</a:t>
            </a:r>
          </a:p>
        </p:txBody>
      </p:sp>
      <p:sp>
        <p:nvSpPr>
          <p:cNvPr id="16" name="Title 1">
            <a:extLst>
              <a:ext uri="{FF2B5EF4-FFF2-40B4-BE49-F238E27FC236}">
                <a16:creationId xmlns:a16="http://schemas.microsoft.com/office/drawing/2014/main" id="{C58888FC-E542-804D-B51A-2CFA8B032D7A}"/>
              </a:ext>
            </a:extLst>
          </p:cNvPr>
          <p:cNvSpPr txBox="1">
            <a:spLocks/>
          </p:cNvSpPr>
          <p:nvPr/>
        </p:nvSpPr>
        <p:spPr>
          <a:xfrm>
            <a:off x="3222708" y="200398"/>
            <a:ext cx="5114468" cy="359459"/>
          </a:xfrm>
          <a:prstGeom prst="rect">
            <a:avLst/>
          </a:prstGeom>
          <a:solidFill>
            <a:srgbClr val="C0C0C0"/>
          </a:solidFill>
        </p:spPr>
        <p:txBody>
          <a:bodyPr lIns="91400" tIns="45702" rIns="91400" bIns="45702" anchor="t">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accent1">
                    <a:lumMod val="75000"/>
                  </a:schemeClr>
                </a:solidFill>
              </a:rPr>
              <a:t>P1: Pseudomonas fluorescens</a:t>
            </a:r>
          </a:p>
        </p:txBody>
      </p:sp>
      <p:sp>
        <p:nvSpPr>
          <p:cNvPr id="17" name="Rectangle 16">
            <a:extLst>
              <a:ext uri="{FF2B5EF4-FFF2-40B4-BE49-F238E27FC236}">
                <a16:creationId xmlns:a16="http://schemas.microsoft.com/office/drawing/2014/main" id="{156361F5-197F-8047-B74A-A9858A38347F}"/>
              </a:ext>
            </a:extLst>
          </p:cNvPr>
          <p:cNvSpPr/>
          <p:nvPr/>
        </p:nvSpPr>
        <p:spPr>
          <a:xfrm>
            <a:off x="-16618" y="-2187"/>
            <a:ext cx="9144000" cy="81366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6DC525A7-F5A2-1845-8524-26599188B9D1}"/>
              </a:ext>
            </a:extLst>
          </p:cNvPr>
          <p:cNvSpPr txBox="1">
            <a:spLocks/>
          </p:cNvSpPr>
          <p:nvPr/>
        </p:nvSpPr>
        <p:spPr>
          <a:xfrm>
            <a:off x="-197225" y="99042"/>
            <a:ext cx="9396323" cy="881659"/>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Suspect Organism Genome Coverage</a:t>
            </a:r>
          </a:p>
        </p:txBody>
      </p:sp>
      <p:pic>
        <p:nvPicPr>
          <p:cNvPr id="19" name="Shape 244">
            <a:extLst>
              <a:ext uri="{FF2B5EF4-FFF2-40B4-BE49-F238E27FC236}">
                <a16:creationId xmlns:a16="http://schemas.microsoft.com/office/drawing/2014/main" id="{4A91077A-30D4-2B4E-B38B-0CD8C4B2C539}"/>
              </a:ext>
            </a:extLst>
          </p:cNvPr>
          <p:cNvPicPr preferRelativeResize="0"/>
          <p:nvPr/>
        </p:nvPicPr>
        <p:blipFill rotWithShape="1">
          <a:blip r:embed="rId3">
            <a:alphaModFix/>
          </a:blip>
          <a:srcRect t="66207"/>
          <a:stretch/>
        </p:blipFill>
        <p:spPr>
          <a:xfrm>
            <a:off x="371317" y="4974934"/>
            <a:ext cx="5049685" cy="1883066"/>
          </a:xfrm>
          <a:prstGeom prst="rect">
            <a:avLst/>
          </a:prstGeom>
          <a:noFill/>
          <a:ln>
            <a:noFill/>
          </a:ln>
        </p:spPr>
      </p:pic>
      <p:sp>
        <p:nvSpPr>
          <p:cNvPr id="20" name="Title 1">
            <a:extLst>
              <a:ext uri="{FF2B5EF4-FFF2-40B4-BE49-F238E27FC236}">
                <a16:creationId xmlns:a16="http://schemas.microsoft.com/office/drawing/2014/main" id="{74358583-CAD6-8E43-8727-6C3EDA5300AA}"/>
              </a:ext>
            </a:extLst>
          </p:cNvPr>
          <p:cNvSpPr txBox="1">
            <a:spLocks/>
          </p:cNvSpPr>
          <p:nvPr/>
        </p:nvSpPr>
        <p:spPr>
          <a:xfrm>
            <a:off x="716064" y="4889512"/>
            <a:ext cx="4630059" cy="345875"/>
          </a:xfrm>
          <a:prstGeom prst="rect">
            <a:avLst/>
          </a:prstGeom>
          <a:solidFill>
            <a:srgbClr val="C0C0C0"/>
          </a:solidFill>
        </p:spPr>
        <p:txBody>
          <a:bodyPr lIns="91400" tIns="45702" rIns="91400" bIns="45702" anchor="t">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accent1">
                    <a:lumMod val="75000"/>
                  </a:schemeClr>
                </a:solidFill>
              </a:rPr>
              <a:t>P3: Torque </a:t>
            </a:r>
            <a:r>
              <a:rPr lang="en-US" sz="2400" b="1" dirty="0" err="1">
                <a:solidFill>
                  <a:schemeClr val="accent1">
                    <a:lumMod val="75000"/>
                  </a:schemeClr>
                </a:solidFill>
              </a:rPr>
              <a:t>Teno</a:t>
            </a:r>
            <a:r>
              <a:rPr lang="en-US" sz="2400" b="1" dirty="0">
                <a:solidFill>
                  <a:schemeClr val="accent1">
                    <a:lumMod val="75000"/>
                  </a:schemeClr>
                </a:solidFill>
              </a:rPr>
              <a:t> Virus</a:t>
            </a:r>
          </a:p>
        </p:txBody>
      </p:sp>
      <p:sp>
        <p:nvSpPr>
          <p:cNvPr id="21" name="Title 1">
            <a:extLst>
              <a:ext uri="{FF2B5EF4-FFF2-40B4-BE49-F238E27FC236}">
                <a16:creationId xmlns:a16="http://schemas.microsoft.com/office/drawing/2014/main" id="{2A43290C-E82E-2448-900D-FB744FB9F952}"/>
              </a:ext>
            </a:extLst>
          </p:cNvPr>
          <p:cNvSpPr txBox="1">
            <a:spLocks/>
          </p:cNvSpPr>
          <p:nvPr/>
        </p:nvSpPr>
        <p:spPr>
          <a:xfrm>
            <a:off x="371317" y="872394"/>
            <a:ext cx="4974806" cy="328411"/>
          </a:xfrm>
          <a:prstGeom prst="rect">
            <a:avLst/>
          </a:prstGeom>
          <a:solidFill>
            <a:srgbClr val="C0C0C0"/>
          </a:solidFill>
        </p:spPr>
        <p:txBody>
          <a:bodyPr lIns="91400" tIns="45702" rIns="91400" bIns="45702" anchor="t">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accent1">
                    <a:lumMod val="75000"/>
                  </a:schemeClr>
                </a:solidFill>
              </a:rPr>
              <a:t>P1: Pseudomonas fluorescens</a:t>
            </a:r>
          </a:p>
        </p:txBody>
      </p:sp>
      <p:sp>
        <p:nvSpPr>
          <p:cNvPr id="22" name="Title 1">
            <a:extLst>
              <a:ext uri="{FF2B5EF4-FFF2-40B4-BE49-F238E27FC236}">
                <a16:creationId xmlns:a16="http://schemas.microsoft.com/office/drawing/2014/main" id="{3D68FB1A-0D31-0741-8647-39C97C0E25B2}"/>
              </a:ext>
            </a:extLst>
          </p:cNvPr>
          <p:cNvSpPr txBox="1">
            <a:spLocks/>
          </p:cNvSpPr>
          <p:nvPr/>
        </p:nvSpPr>
        <p:spPr>
          <a:xfrm>
            <a:off x="4500936" y="2304006"/>
            <a:ext cx="5557157" cy="713683"/>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solidFill>
                  <a:schemeClr val="accent1">
                    <a:lumMod val="75000"/>
                  </a:schemeClr>
                </a:solidFill>
              </a:rPr>
              <a:t>Complete</a:t>
            </a:r>
          </a:p>
          <a:p>
            <a:r>
              <a:rPr lang="en-US" sz="3600" b="1" dirty="0">
                <a:solidFill>
                  <a:schemeClr val="accent1">
                    <a:lumMod val="75000"/>
                  </a:schemeClr>
                </a:solidFill>
              </a:rPr>
              <a:t>Coverage</a:t>
            </a:r>
          </a:p>
        </p:txBody>
      </p:sp>
      <p:sp>
        <p:nvSpPr>
          <p:cNvPr id="23" name="Title 1">
            <a:extLst>
              <a:ext uri="{FF2B5EF4-FFF2-40B4-BE49-F238E27FC236}">
                <a16:creationId xmlns:a16="http://schemas.microsoft.com/office/drawing/2014/main" id="{8BA54722-7E90-EB48-BAF5-30DE8B4A6D9D}"/>
              </a:ext>
            </a:extLst>
          </p:cNvPr>
          <p:cNvSpPr txBox="1">
            <a:spLocks/>
          </p:cNvSpPr>
          <p:nvPr/>
        </p:nvSpPr>
        <p:spPr>
          <a:xfrm>
            <a:off x="4555382" y="4974934"/>
            <a:ext cx="5557157" cy="713683"/>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solidFill>
                  <a:schemeClr val="accent1">
                    <a:lumMod val="75000"/>
                  </a:schemeClr>
                </a:solidFill>
              </a:rPr>
              <a:t>Origin of </a:t>
            </a:r>
          </a:p>
          <a:p>
            <a:r>
              <a:rPr lang="en-US" sz="3600" b="1" dirty="0">
                <a:solidFill>
                  <a:schemeClr val="accent1">
                    <a:lumMod val="75000"/>
                  </a:schemeClr>
                </a:solidFill>
              </a:rPr>
              <a:t>replication only</a:t>
            </a:r>
          </a:p>
        </p:txBody>
      </p:sp>
    </p:spTree>
    <p:extLst>
      <p:ext uri="{BB962C8B-B14F-4D97-AF65-F5344CB8AC3E}">
        <p14:creationId xmlns:p14="http://schemas.microsoft.com/office/powerpoint/2010/main" val="364290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9D6293-5EF1-2C4D-9BF2-14134747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341030"/>
            <a:ext cx="9696681" cy="6719240"/>
          </a:xfrm>
          <a:prstGeom prst="rect">
            <a:avLst/>
          </a:prstGeom>
          <a:effectLst/>
        </p:spPr>
      </p:pic>
      <p:sp>
        <p:nvSpPr>
          <p:cNvPr id="12" name="Title 1">
            <a:extLst>
              <a:ext uri="{FF2B5EF4-FFF2-40B4-BE49-F238E27FC236}">
                <a16:creationId xmlns:a16="http://schemas.microsoft.com/office/drawing/2014/main" id="{96C58C9F-1463-B14F-AB6F-99DB6F28C862}"/>
              </a:ext>
            </a:extLst>
          </p:cNvPr>
          <p:cNvSpPr txBox="1">
            <a:spLocks/>
          </p:cNvSpPr>
          <p:nvPr/>
        </p:nvSpPr>
        <p:spPr>
          <a:xfrm>
            <a:off x="7211435" y="5662353"/>
            <a:ext cx="2438400" cy="1143000"/>
          </a:xfrm>
          <a:prstGeom prst="rect">
            <a:avLst/>
          </a:prstGeom>
        </p:spPr>
        <p:txBody>
          <a:bodyPr lIns="91400" tIns="45702" rIns="91400" bIns="45702">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effectLst>
                  <a:glow rad="228600">
                    <a:srgbClr val="FF3300">
                      <a:alpha val="40000"/>
                    </a:srgbClr>
                  </a:glow>
                </a:effectLst>
              </a:rPr>
              <a:t>Suspected</a:t>
            </a:r>
          </a:p>
          <a:p>
            <a:r>
              <a:rPr lang="en-US" sz="2400" b="1" dirty="0">
                <a:solidFill>
                  <a:schemeClr val="tx1"/>
                </a:solidFill>
                <a:effectLst>
                  <a:glow rad="228600">
                    <a:srgbClr val="FF3300">
                      <a:alpha val="40000"/>
                    </a:srgbClr>
                  </a:glow>
                </a:effectLst>
              </a:rPr>
              <a:t>Pathogen</a:t>
            </a:r>
          </a:p>
        </p:txBody>
      </p:sp>
      <p:sp>
        <p:nvSpPr>
          <p:cNvPr id="14" name="Title 1">
            <a:extLst>
              <a:ext uri="{FF2B5EF4-FFF2-40B4-BE49-F238E27FC236}">
                <a16:creationId xmlns:a16="http://schemas.microsoft.com/office/drawing/2014/main" id="{45282736-03A4-A544-B951-404A2AD02196}"/>
              </a:ext>
            </a:extLst>
          </p:cNvPr>
          <p:cNvSpPr txBox="1">
            <a:spLocks/>
          </p:cNvSpPr>
          <p:nvPr/>
        </p:nvSpPr>
        <p:spPr>
          <a:xfrm>
            <a:off x="287061" y="411926"/>
            <a:ext cx="2948214" cy="1143000"/>
          </a:xfrm>
          <a:prstGeom prst="rect">
            <a:avLst/>
          </a:prstGeom>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u="sng" dirty="0">
                <a:solidFill>
                  <a:schemeClr val="accent1">
                    <a:lumMod val="75000"/>
                  </a:schemeClr>
                </a:solidFill>
              </a:rPr>
              <a:t>Organism </a:t>
            </a:r>
          </a:p>
        </p:txBody>
      </p:sp>
      <p:sp>
        <p:nvSpPr>
          <p:cNvPr id="15" name="Title 1">
            <a:extLst>
              <a:ext uri="{FF2B5EF4-FFF2-40B4-BE49-F238E27FC236}">
                <a16:creationId xmlns:a16="http://schemas.microsoft.com/office/drawing/2014/main" id="{45282736-03A4-A544-B951-404A2AD02196}"/>
              </a:ext>
            </a:extLst>
          </p:cNvPr>
          <p:cNvSpPr txBox="1">
            <a:spLocks/>
          </p:cNvSpPr>
          <p:nvPr/>
        </p:nvSpPr>
        <p:spPr>
          <a:xfrm>
            <a:off x="3116580" y="273050"/>
            <a:ext cx="800100" cy="520700"/>
          </a:xfrm>
          <a:prstGeom prst="rect">
            <a:avLst/>
          </a:prstGeom>
          <a:solidFill>
            <a:srgbClr val="C0C0C0"/>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accent1">
                    <a:lumMod val="75000"/>
                  </a:schemeClr>
                </a:solidFill>
              </a:rPr>
              <a:t>P1</a:t>
            </a:r>
          </a:p>
        </p:txBody>
      </p:sp>
      <p:sp>
        <p:nvSpPr>
          <p:cNvPr id="16" name="Title 1">
            <a:extLst>
              <a:ext uri="{FF2B5EF4-FFF2-40B4-BE49-F238E27FC236}">
                <a16:creationId xmlns:a16="http://schemas.microsoft.com/office/drawing/2014/main" id="{45282736-03A4-A544-B951-404A2AD02196}"/>
              </a:ext>
            </a:extLst>
          </p:cNvPr>
          <p:cNvSpPr txBox="1">
            <a:spLocks/>
          </p:cNvSpPr>
          <p:nvPr/>
        </p:nvSpPr>
        <p:spPr>
          <a:xfrm>
            <a:off x="4018280" y="273050"/>
            <a:ext cx="800100" cy="520700"/>
          </a:xfrm>
          <a:prstGeom prst="rect">
            <a:avLst/>
          </a:prstGeom>
          <a:solidFill>
            <a:srgbClr val="C0C0C0"/>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accent1">
                    <a:lumMod val="75000"/>
                  </a:schemeClr>
                </a:solidFill>
              </a:rPr>
              <a:t>P2</a:t>
            </a:r>
          </a:p>
        </p:txBody>
      </p:sp>
      <p:sp>
        <p:nvSpPr>
          <p:cNvPr id="17" name="Title 1">
            <a:extLst>
              <a:ext uri="{FF2B5EF4-FFF2-40B4-BE49-F238E27FC236}">
                <a16:creationId xmlns:a16="http://schemas.microsoft.com/office/drawing/2014/main" id="{45282736-03A4-A544-B951-404A2AD02196}"/>
              </a:ext>
            </a:extLst>
          </p:cNvPr>
          <p:cNvSpPr txBox="1">
            <a:spLocks/>
          </p:cNvSpPr>
          <p:nvPr/>
        </p:nvSpPr>
        <p:spPr>
          <a:xfrm>
            <a:off x="4923270" y="273050"/>
            <a:ext cx="800100" cy="520700"/>
          </a:xfrm>
          <a:prstGeom prst="rect">
            <a:avLst/>
          </a:prstGeom>
          <a:solidFill>
            <a:srgbClr val="C0C0C0"/>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accent1">
                    <a:lumMod val="75000"/>
                  </a:schemeClr>
                </a:solidFill>
              </a:rPr>
              <a:t>P3</a:t>
            </a:r>
          </a:p>
        </p:txBody>
      </p:sp>
      <p:sp>
        <p:nvSpPr>
          <p:cNvPr id="18" name="Title 1">
            <a:extLst>
              <a:ext uri="{FF2B5EF4-FFF2-40B4-BE49-F238E27FC236}">
                <a16:creationId xmlns:a16="http://schemas.microsoft.com/office/drawing/2014/main" id="{45282736-03A4-A544-B951-404A2AD02196}"/>
              </a:ext>
            </a:extLst>
          </p:cNvPr>
          <p:cNvSpPr txBox="1">
            <a:spLocks/>
          </p:cNvSpPr>
          <p:nvPr/>
        </p:nvSpPr>
        <p:spPr>
          <a:xfrm>
            <a:off x="5820785" y="273050"/>
            <a:ext cx="800100" cy="520700"/>
          </a:xfrm>
          <a:prstGeom prst="rect">
            <a:avLst/>
          </a:prstGeom>
          <a:solidFill>
            <a:srgbClr val="C0C0C0"/>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accent1">
                    <a:lumMod val="75000"/>
                  </a:schemeClr>
                </a:solidFill>
              </a:rPr>
              <a:t>P4</a:t>
            </a:r>
          </a:p>
        </p:txBody>
      </p:sp>
      <p:sp>
        <p:nvSpPr>
          <p:cNvPr id="19" name="Title 1">
            <a:extLst>
              <a:ext uri="{FF2B5EF4-FFF2-40B4-BE49-F238E27FC236}">
                <a16:creationId xmlns:a16="http://schemas.microsoft.com/office/drawing/2014/main" id="{45282736-03A4-A544-B951-404A2AD02196}"/>
              </a:ext>
            </a:extLst>
          </p:cNvPr>
          <p:cNvSpPr txBox="1">
            <a:spLocks/>
          </p:cNvSpPr>
          <p:nvPr/>
        </p:nvSpPr>
        <p:spPr>
          <a:xfrm>
            <a:off x="6711950" y="273050"/>
            <a:ext cx="800100" cy="520700"/>
          </a:xfrm>
          <a:prstGeom prst="rect">
            <a:avLst/>
          </a:prstGeom>
          <a:solidFill>
            <a:srgbClr val="C0C0C0"/>
          </a:solid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accent1">
                    <a:lumMod val="75000"/>
                  </a:schemeClr>
                </a:solidFill>
              </a:rPr>
              <a:t>P5</a:t>
            </a:r>
          </a:p>
        </p:txBody>
      </p:sp>
      <p:sp>
        <p:nvSpPr>
          <p:cNvPr id="20" name="Oval 19"/>
          <p:cNvSpPr/>
          <p:nvPr/>
        </p:nvSpPr>
        <p:spPr>
          <a:xfrm>
            <a:off x="3467100" y="1843088"/>
            <a:ext cx="92870" cy="93662"/>
          </a:xfrm>
          <a:prstGeom prst="ellipse">
            <a:avLst/>
          </a:prstGeom>
          <a:solidFill>
            <a:schemeClr val="tx1"/>
          </a:solidFill>
          <a:ln>
            <a:noFill/>
          </a:ln>
          <a:effectLst>
            <a:glow rad="228600">
              <a:srgbClr val="FF33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719513" y="1859757"/>
            <a:ext cx="92870" cy="93662"/>
          </a:xfrm>
          <a:prstGeom prst="ellipse">
            <a:avLst/>
          </a:prstGeom>
          <a:solidFill>
            <a:schemeClr val="tx1"/>
          </a:solidFill>
          <a:ln>
            <a:noFill/>
          </a:ln>
          <a:effectLst>
            <a:glow rad="228600">
              <a:srgbClr val="FF33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09949" y="5648325"/>
            <a:ext cx="211931" cy="211931"/>
          </a:xfrm>
          <a:prstGeom prst="ellipse">
            <a:avLst/>
          </a:prstGeom>
          <a:solidFill>
            <a:schemeClr val="tx1"/>
          </a:solidFill>
          <a:ln>
            <a:noFill/>
          </a:ln>
          <a:effectLst>
            <a:glow rad="228600">
              <a:srgbClr val="FF33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650456" y="5629275"/>
            <a:ext cx="233363" cy="247650"/>
          </a:xfrm>
          <a:prstGeom prst="ellipse">
            <a:avLst/>
          </a:prstGeom>
          <a:solidFill>
            <a:schemeClr val="tx1"/>
          </a:solidFill>
          <a:ln>
            <a:noFill/>
          </a:ln>
          <a:effectLst>
            <a:glow rad="228600">
              <a:srgbClr val="FF33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87006" y="5629275"/>
            <a:ext cx="233363" cy="247650"/>
          </a:xfrm>
          <a:prstGeom prst="ellipse">
            <a:avLst/>
          </a:prstGeom>
          <a:solidFill>
            <a:schemeClr val="tx1"/>
          </a:solidFill>
          <a:ln>
            <a:noFill/>
          </a:ln>
          <a:effectLst>
            <a:glow rad="228600">
              <a:srgbClr val="FF33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294654" y="3970337"/>
            <a:ext cx="139484" cy="130176"/>
          </a:xfrm>
          <a:prstGeom prst="ellipse">
            <a:avLst/>
          </a:prstGeom>
          <a:solidFill>
            <a:schemeClr val="tx1"/>
          </a:solidFill>
          <a:ln>
            <a:noFill/>
          </a:ln>
          <a:effectLst>
            <a:glow rad="228600">
              <a:srgbClr val="FF33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151093" y="4410074"/>
            <a:ext cx="116357" cy="119063"/>
          </a:xfrm>
          <a:prstGeom prst="ellipse">
            <a:avLst/>
          </a:prstGeom>
          <a:solidFill>
            <a:schemeClr val="tx1"/>
          </a:solidFill>
          <a:ln>
            <a:noFill/>
          </a:ln>
          <a:effectLst>
            <a:glow rad="228600">
              <a:srgbClr val="FF33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294654" y="4822030"/>
            <a:ext cx="139484" cy="150020"/>
          </a:xfrm>
          <a:prstGeom prst="ellipse">
            <a:avLst/>
          </a:prstGeom>
          <a:solidFill>
            <a:schemeClr val="tx1"/>
          </a:solidFill>
          <a:ln>
            <a:noFill/>
          </a:ln>
          <a:effectLst>
            <a:glow rad="228600">
              <a:srgbClr val="FF33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450807" y="2679301"/>
            <a:ext cx="139484" cy="150020"/>
          </a:xfrm>
          <a:prstGeom prst="ellipse">
            <a:avLst/>
          </a:prstGeom>
          <a:solidFill>
            <a:schemeClr val="tx1"/>
          </a:solidFill>
          <a:ln>
            <a:noFill/>
          </a:ln>
          <a:effectLst>
            <a:glow rad="228600">
              <a:srgbClr val="FF33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211435" y="3531391"/>
            <a:ext cx="158533" cy="150021"/>
          </a:xfrm>
          <a:prstGeom prst="ellipse">
            <a:avLst/>
          </a:prstGeom>
          <a:solidFill>
            <a:schemeClr val="tx1"/>
          </a:solidFill>
          <a:ln>
            <a:noFill/>
          </a:ln>
          <a:effectLst>
            <a:glow rad="228600">
              <a:srgbClr val="FF33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6D635D-B3BA-5044-A555-F629379DAB0E}"/>
              </a:ext>
            </a:extLst>
          </p:cNvPr>
          <p:cNvSpPr/>
          <p:nvPr/>
        </p:nvSpPr>
        <p:spPr>
          <a:xfrm>
            <a:off x="4523398" y="967053"/>
            <a:ext cx="139484" cy="150020"/>
          </a:xfrm>
          <a:prstGeom prst="ellipse">
            <a:avLst/>
          </a:prstGeom>
          <a:solidFill>
            <a:schemeClr val="tx1"/>
          </a:solidFill>
          <a:ln>
            <a:noFill/>
          </a:ln>
          <a:effectLst>
            <a:glow rad="228600">
              <a:srgbClr val="FF33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07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94758085.jpg"/>
          <p:cNvPicPr>
            <a:picLocks noChangeAspect="1"/>
          </p:cNvPicPr>
          <p:nvPr/>
        </p:nvPicPr>
        <p:blipFill rotWithShape="1">
          <a:blip r:embed="rId3" cstate="print">
            <a:extLst>
              <a:ext uri="{28A0092B-C50C-407E-A947-70E740481C1C}">
                <a14:useLocalDpi xmlns:a14="http://schemas.microsoft.com/office/drawing/2010/main" val="0"/>
              </a:ext>
            </a:extLst>
          </a:blip>
          <a:srcRect l="25972" r="27157"/>
          <a:stretch/>
        </p:blipFill>
        <p:spPr>
          <a:xfrm>
            <a:off x="152400" y="2269215"/>
            <a:ext cx="2428643" cy="2626777"/>
          </a:xfrm>
          <a:prstGeom prst="rect">
            <a:avLst/>
          </a:prstGeom>
        </p:spPr>
      </p:pic>
      <p:pic>
        <p:nvPicPr>
          <p:cNvPr id="2" name="Picture 1"/>
          <p:cNvPicPr>
            <a:picLocks noChangeAspect="1"/>
          </p:cNvPicPr>
          <p:nvPr/>
        </p:nvPicPr>
        <p:blipFill>
          <a:blip r:embed="rId4"/>
          <a:stretch>
            <a:fillRect/>
          </a:stretch>
        </p:blipFill>
        <p:spPr>
          <a:xfrm>
            <a:off x="2895600" y="2421615"/>
            <a:ext cx="3492500" cy="2324100"/>
          </a:xfrm>
          <a:prstGeom prst="rect">
            <a:avLst/>
          </a:prstGeom>
        </p:spPr>
      </p:pic>
      <p:sp>
        <p:nvSpPr>
          <p:cNvPr id="17" name="Title 1"/>
          <p:cNvSpPr txBox="1">
            <a:spLocks/>
          </p:cNvSpPr>
          <p:nvPr/>
        </p:nvSpPr>
        <p:spPr>
          <a:xfrm>
            <a:off x="76200" y="4989176"/>
            <a:ext cx="2753046" cy="1143000"/>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rgbClr val="1F497D"/>
              </a:solidFill>
              <a:effectLst/>
              <a:uLnTx/>
              <a:uFillTx/>
              <a:latin typeface="Calibri" pitchFamily="34" charset="0"/>
              <a:ea typeface="+mj-ea"/>
              <a:cs typeface="Calibri" pitchFamily="34" charset="0"/>
            </a:endParaRPr>
          </a:p>
        </p:txBody>
      </p:sp>
      <p:pic>
        <p:nvPicPr>
          <p:cNvPr id="8" name="Picture 7"/>
          <p:cNvPicPr>
            <a:picLocks noChangeAspect="1"/>
          </p:cNvPicPr>
          <p:nvPr/>
        </p:nvPicPr>
        <p:blipFill rotWithShape="1">
          <a:blip r:embed="rId5"/>
          <a:srcRect r="31864"/>
          <a:stretch/>
        </p:blipFill>
        <p:spPr>
          <a:xfrm>
            <a:off x="6682858" y="2173946"/>
            <a:ext cx="2232542" cy="2476500"/>
          </a:xfrm>
          <a:prstGeom prst="rect">
            <a:avLst/>
          </a:prstGeom>
        </p:spPr>
      </p:pic>
      <p:sp>
        <p:nvSpPr>
          <p:cNvPr id="24" name="Title 1"/>
          <p:cNvSpPr txBox="1">
            <a:spLocks/>
          </p:cNvSpPr>
          <p:nvPr/>
        </p:nvSpPr>
        <p:spPr>
          <a:xfrm>
            <a:off x="2971799" y="954746"/>
            <a:ext cx="3216215" cy="762000"/>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itchFamily="34" charset="0"/>
                <a:ea typeface="+mj-ea"/>
                <a:cs typeface="Calibri" pitchFamily="34" charset="0"/>
              </a:rPr>
              <a:t>Integration</a:t>
            </a:r>
          </a:p>
        </p:txBody>
      </p:sp>
      <p:sp>
        <p:nvSpPr>
          <p:cNvPr id="18" name="Rectangle 17"/>
          <p:cNvSpPr/>
          <p:nvPr/>
        </p:nvSpPr>
        <p:spPr>
          <a:xfrm>
            <a:off x="180970" y="1492456"/>
            <a:ext cx="2419871"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Calibri" charset="0"/>
                <a:ea typeface="+mn-ea"/>
                <a:cs typeface="+mn-cs"/>
              </a:rPr>
              <a:t>Data Integration &amp; Analysis</a:t>
            </a:r>
            <a:endParaRPr kumimoji="0" lang="en-US" sz="2400" b="0"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
        <p:nvSpPr>
          <p:cNvPr id="19" name="Rectangle 18"/>
          <p:cNvSpPr/>
          <p:nvPr/>
        </p:nvSpPr>
        <p:spPr>
          <a:xfrm>
            <a:off x="3200400" y="1526963"/>
            <a:ext cx="2753242"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lumMod val="65000"/>
                    <a:lumOff val="35000"/>
                  </a:prstClr>
                </a:solidFill>
                <a:effectLst/>
                <a:uLnTx/>
                <a:uFillTx/>
                <a:latin typeface="Calibri" charset="0"/>
                <a:ea typeface="+mn-ea"/>
                <a:cs typeface="+mn-cs"/>
              </a:rPr>
              <a:t>Data Storage </a:t>
            </a:r>
            <a:r>
              <a:rPr kumimoji="0" lang="en-US" sz="2400" b="1" i="0" u="none" strike="noStrike" kern="1200" cap="none" spc="0" normalizeH="0" baseline="0" noProof="0" dirty="0">
                <a:ln>
                  <a:noFill/>
                </a:ln>
                <a:solidFill>
                  <a:prstClr val="black">
                    <a:lumMod val="65000"/>
                    <a:lumOff val="35000"/>
                  </a:prstClr>
                </a:solidFill>
                <a:effectLst/>
                <a:uLnTx/>
                <a:uFillTx/>
                <a:latin typeface="Calibri" charset="0"/>
                <a:ea typeface="+mn-ea"/>
                <a:cs typeface="+mn-cs"/>
              </a:rPr>
              <a:t>&amp; Compute</a:t>
            </a:r>
            <a:endParaRPr kumimoji="0" lang="en-US" sz="2400" b="0"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
        <p:nvSpPr>
          <p:cNvPr id="25" name="Rectangle 24"/>
          <p:cNvSpPr/>
          <p:nvPr/>
        </p:nvSpPr>
        <p:spPr>
          <a:xfrm>
            <a:off x="6248400" y="1634961"/>
            <a:ext cx="2590800"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Calibri" charset="0"/>
                <a:ea typeface="+mn-ea"/>
                <a:cs typeface="+mn-cs"/>
              </a:rPr>
              <a:t>Know-how</a:t>
            </a:r>
            <a:endParaRPr kumimoji="0" lang="en-US" sz="2400" b="0"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8F7F3692-47BD-DB43-9CCB-FE1FAA3CF316}"/>
              </a:ext>
            </a:extLst>
          </p:cNvPr>
          <p:cNvSpPr/>
          <p:nvPr/>
        </p:nvSpPr>
        <p:spPr>
          <a:xfrm>
            <a:off x="-94848" y="35856"/>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4F7F900C-4A57-BA46-907C-F9024584FF03}"/>
              </a:ext>
            </a:extLst>
          </p:cNvPr>
          <p:cNvSpPr txBox="1">
            <a:spLocks/>
          </p:cNvSpPr>
          <p:nvPr/>
        </p:nvSpPr>
        <p:spPr>
          <a:xfrm>
            <a:off x="-143658" y="188685"/>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Cyberinfrastructure for Microbial Ecology </a:t>
            </a:r>
          </a:p>
        </p:txBody>
      </p:sp>
      <p:sp>
        <p:nvSpPr>
          <p:cNvPr id="28" name="AutoShape 5">
            <a:extLst>
              <a:ext uri="{FF2B5EF4-FFF2-40B4-BE49-F238E27FC236}">
                <a16:creationId xmlns:a16="http://schemas.microsoft.com/office/drawing/2014/main" id="{010ADE9D-C7F5-6147-91E2-174F5B4618BA}"/>
              </a:ext>
            </a:extLst>
          </p:cNvPr>
          <p:cNvSpPr>
            <a:spLocks noChangeArrowheads="1"/>
          </p:cNvSpPr>
          <p:nvPr/>
        </p:nvSpPr>
        <p:spPr bwMode="auto">
          <a:xfrm rot="16200000">
            <a:off x="4205896" y="834051"/>
            <a:ext cx="762000" cy="8915400"/>
          </a:xfrm>
          <a:prstGeom prst="downArrow">
            <a:avLst>
              <a:gd name="adj1" fmla="val 50000"/>
              <a:gd name="adj2" fmla="val 58333"/>
            </a:avLst>
          </a:prstGeom>
          <a:solidFill>
            <a:schemeClr val="accent1"/>
          </a:solidFill>
          <a:ln w="9525">
            <a:solidFill>
              <a:schemeClr val="accent1"/>
            </a:solidFill>
            <a:miter lim="800000"/>
            <a:headEnd/>
            <a:tailEnd/>
          </a:ln>
          <a:effectLst/>
        </p:spPr>
        <p:txBody>
          <a:bodyPr wrap="none" anchor="ctr">
            <a:prstTxWarp prst="textNoShape">
              <a:avLst/>
            </a:prstTxWarp>
          </a:bodyPr>
          <a:lstStyle/>
          <a:p>
            <a:pPr defTabSz="914400" fontAlgn="auto">
              <a:spcBef>
                <a:spcPts val="0"/>
              </a:spcBef>
              <a:spcAft>
                <a:spcPts val="0"/>
              </a:spcAft>
            </a:pPr>
            <a:endParaRPr lang="en-US" sz="1800">
              <a:solidFill>
                <a:srgbClr val="0000FF"/>
              </a:solidFill>
              <a:latin typeface="Calibri" pitchFamily="34" charset="0"/>
              <a:ea typeface="+mn-ea"/>
              <a:cs typeface="+mn-cs"/>
            </a:endParaRPr>
          </a:p>
        </p:txBody>
      </p:sp>
      <p:sp>
        <p:nvSpPr>
          <p:cNvPr id="32" name="Title 1">
            <a:extLst>
              <a:ext uri="{FF2B5EF4-FFF2-40B4-BE49-F238E27FC236}">
                <a16:creationId xmlns:a16="http://schemas.microsoft.com/office/drawing/2014/main" id="{5FB1BB52-FC2B-344C-A354-47CAD6D5321C}"/>
              </a:ext>
            </a:extLst>
          </p:cNvPr>
          <p:cNvSpPr txBox="1">
            <a:spLocks/>
          </p:cNvSpPr>
          <p:nvPr/>
        </p:nvSpPr>
        <p:spPr>
          <a:xfrm>
            <a:off x="2872395" y="4964539"/>
            <a:ext cx="3216215" cy="762000"/>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3600" dirty="0">
                <a:solidFill>
                  <a:prstClr val="white"/>
                </a:solidFill>
              </a:rPr>
              <a:t>Integration</a:t>
            </a:r>
          </a:p>
        </p:txBody>
      </p:sp>
      <p:pic>
        <p:nvPicPr>
          <p:cNvPr id="14" name="Picture 13">
            <a:extLst>
              <a:ext uri="{FF2B5EF4-FFF2-40B4-BE49-F238E27FC236}">
                <a16:creationId xmlns:a16="http://schemas.microsoft.com/office/drawing/2014/main" id="{C6DF58CC-F57C-2842-BA73-856E05592AF6}"/>
              </a:ext>
            </a:extLst>
          </p:cNvPr>
          <p:cNvPicPr>
            <a:picLocks noChangeAspect="1"/>
          </p:cNvPicPr>
          <p:nvPr/>
        </p:nvPicPr>
        <p:blipFill>
          <a:blip r:embed="rId6"/>
          <a:stretch>
            <a:fillRect/>
          </a:stretch>
        </p:blipFill>
        <p:spPr>
          <a:xfrm>
            <a:off x="3947265" y="5726539"/>
            <a:ext cx="2956816" cy="999831"/>
          </a:xfrm>
          <a:prstGeom prst="rect">
            <a:avLst/>
          </a:prstGeom>
        </p:spPr>
      </p:pic>
    </p:spTree>
    <p:extLst>
      <p:ext uri="{BB962C8B-B14F-4D97-AF65-F5344CB8AC3E}">
        <p14:creationId xmlns:p14="http://schemas.microsoft.com/office/powerpoint/2010/main" val="402653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075B58-0DD3-B648-B3F5-7E0DCC4CB7F2}"/>
              </a:ext>
            </a:extLst>
          </p:cNvPr>
          <p:cNvSpPr/>
          <p:nvPr/>
        </p:nvSpPr>
        <p:spPr>
          <a:xfrm>
            <a:off x="12726" y="0"/>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4F71919-CBFE-3A42-A611-3905D67872C6}"/>
              </a:ext>
            </a:extLst>
          </p:cNvPr>
          <p:cNvSpPr txBox="1">
            <a:spLocks/>
          </p:cNvSpPr>
          <p:nvPr/>
        </p:nvSpPr>
        <p:spPr>
          <a:xfrm>
            <a:off x="-36084" y="152829"/>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Data Are Distributed</a:t>
            </a:r>
          </a:p>
        </p:txBody>
      </p:sp>
      <p:pic>
        <p:nvPicPr>
          <p:cNvPr id="9" name="Picture 8">
            <a:extLst>
              <a:ext uri="{FF2B5EF4-FFF2-40B4-BE49-F238E27FC236}">
                <a16:creationId xmlns:a16="http://schemas.microsoft.com/office/drawing/2014/main" id="{55160398-8E73-A447-9DE9-11B1D109E9E2}"/>
              </a:ext>
            </a:extLst>
          </p:cNvPr>
          <p:cNvPicPr>
            <a:picLocks noChangeAspect="1"/>
          </p:cNvPicPr>
          <p:nvPr/>
        </p:nvPicPr>
        <p:blipFill rotWithShape="1">
          <a:blip r:embed="rId2">
            <a:extLst>
              <a:ext uri="{28A0092B-C50C-407E-A947-70E740481C1C}">
                <a14:useLocalDpi xmlns:a14="http://schemas.microsoft.com/office/drawing/2010/main" val="0"/>
              </a:ext>
            </a:extLst>
          </a:blip>
          <a:srcRect l="3533" t="34097" r="4646"/>
          <a:stretch/>
        </p:blipFill>
        <p:spPr>
          <a:xfrm>
            <a:off x="-3331" y="1111621"/>
            <a:ext cx="9147331" cy="4634326"/>
          </a:xfrm>
          <a:prstGeom prst="rect">
            <a:avLst/>
          </a:prstGeom>
        </p:spPr>
      </p:pic>
      <p:sp>
        <p:nvSpPr>
          <p:cNvPr id="10" name="TextBox 9">
            <a:extLst>
              <a:ext uri="{FF2B5EF4-FFF2-40B4-BE49-F238E27FC236}">
                <a16:creationId xmlns:a16="http://schemas.microsoft.com/office/drawing/2014/main" id="{88C0A834-E1C7-A843-B190-6EA662EE659B}"/>
              </a:ext>
            </a:extLst>
          </p:cNvPr>
          <p:cNvSpPr txBox="1"/>
          <p:nvPr/>
        </p:nvSpPr>
        <p:spPr>
          <a:xfrm>
            <a:off x="2392977" y="5979027"/>
            <a:ext cx="5078313" cy="523220"/>
          </a:xfrm>
          <a:prstGeom prst="rect">
            <a:avLst/>
          </a:prstGeom>
          <a:solidFill>
            <a:srgbClr val="FFFFFF"/>
          </a:solidFill>
        </p:spPr>
        <p:txBody>
          <a:bodyPr wrap="none" rtlCol="0">
            <a:spAutoFit/>
          </a:bodyPr>
          <a:lstStyle/>
          <a:p>
            <a:r>
              <a:rPr lang="en-US" sz="2800" dirty="0">
                <a:solidFill>
                  <a:schemeClr val="tx1">
                    <a:lumMod val="75000"/>
                    <a:lumOff val="25000"/>
                  </a:schemeClr>
                </a:solidFill>
              </a:rPr>
              <a:t>Web-accessible datasets and APIs</a:t>
            </a:r>
          </a:p>
        </p:txBody>
      </p:sp>
    </p:spTree>
    <p:extLst>
      <p:ext uri="{BB962C8B-B14F-4D97-AF65-F5344CB8AC3E}">
        <p14:creationId xmlns:p14="http://schemas.microsoft.com/office/powerpoint/2010/main" val="3973428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958F0-F0BD-114B-9966-62D23F77D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03" y="824754"/>
            <a:ext cx="6756026" cy="5711094"/>
          </a:xfrm>
          <a:prstGeom prst="rect">
            <a:avLst/>
          </a:prstGeom>
        </p:spPr>
      </p:pic>
      <p:sp>
        <p:nvSpPr>
          <p:cNvPr id="7" name="Rectangle 6">
            <a:extLst>
              <a:ext uri="{FF2B5EF4-FFF2-40B4-BE49-F238E27FC236}">
                <a16:creationId xmlns:a16="http://schemas.microsoft.com/office/drawing/2014/main" id="{5F075B58-0DD3-B648-B3F5-7E0DCC4CB7F2}"/>
              </a:ext>
            </a:extLst>
          </p:cNvPr>
          <p:cNvSpPr/>
          <p:nvPr/>
        </p:nvSpPr>
        <p:spPr>
          <a:xfrm>
            <a:off x="12726" y="0"/>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4F71919-CBFE-3A42-A611-3905D67872C6}"/>
              </a:ext>
            </a:extLst>
          </p:cNvPr>
          <p:cNvSpPr txBox="1">
            <a:spLocks/>
          </p:cNvSpPr>
          <p:nvPr/>
        </p:nvSpPr>
        <p:spPr>
          <a:xfrm>
            <a:off x="-36084" y="152829"/>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Distributed Compute</a:t>
            </a:r>
          </a:p>
        </p:txBody>
      </p:sp>
      <p:sp>
        <p:nvSpPr>
          <p:cNvPr id="10" name="TextBox 9">
            <a:extLst>
              <a:ext uri="{FF2B5EF4-FFF2-40B4-BE49-F238E27FC236}">
                <a16:creationId xmlns:a16="http://schemas.microsoft.com/office/drawing/2014/main" id="{88C0A834-E1C7-A843-B190-6EA662EE659B}"/>
              </a:ext>
            </a:extLst>
          </p:cNvPr>
          <p:cNvSpPr txBox="1"/>
          <p:nvPr/>
        </p:nvSpPr>
        <p:spPr>
          <a:xfrm>
            <a:off x="881903" y="6274238"/>
            <a:ext cx="7894982" cy="523220"/>
          </a:xfrm>
          <a:prstGeom prst="rect">
            <a:avLst/>
          </a:prstGeom>
          <a:noFill/>
        </p:spPr>
        <p:txBody>
          <a:bodyPr wrap="none" rtlCol="0">
            <a:spAutoFit/>
          </a:bodyPr>
          <a:lstStyle/>
          <a:p>
            <a:r>
              <a:rPr lang="en-US" sz="2800" dirty="0">
                <a:solidFill>
                  <a:schemeClr val="tx1">
                    <a:lumMod val="75000"/>
                    <a:lumOff val="25000"/>
                  </a:schemeClr>
                </a:solidFill>
              </a:rPr>
              <a:t>Cloud, national, and institutional compute resources </a:t>
            </a:r>
          </a:p>
        </p:txBody>
      </p:sp>
    </p:spTree>
    <p:extLst>
      <p:ext uri="{BB962C8B-B14F-4D97-AF65-F5344CB8AC3E}">
        <p14:creationId xmlns:p14="http://schemas.microsoft.com/office/powerpoint/2010/main" val="1356995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8A371-D582-DF41-9B48-74F7B994A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74200" cy="6858000"/>
          </a:xfrm>
          <a:prstGeom prst="rect">
            <a:avLst/>
          </a:prstGeom>
        </p:spPr>
      </p:pic>
      <p:sp>
        <p:nvSpPr>
          <p:cNvPr id="5" name="TextBox 4">
            <a:extLst>
              <a:ext uri="{FF2B5EF4-FFF2-40B4-BE49-F238E27FC236}">
                <a16:creationId xmlns:a16="http://schemas.microsoft.com/office/drawing/2014/main" id="{91ABEF43-8D39-9343-BD60-5B47379B9A4B}"/>
              </a:ext>
            </a:extLst>
          </p:cNvPr>
          <p:cNvSpPr txBox="1"/>
          <p:nvPr/>
        </p:nvSpPr>
        <p:spPr>
          <a:xfrm>
            <a:off x="3597624" y="6189710"/>
            <a:ext cx="4238596" cy="523220"/>
          </a:xfrm>
          <a:prstGeom prst="rect">
            <a:avLst/>
          </a:prstGeom>
          <a:solidFill>
            <a:srgbClr val="FFFFFF"/>
          </a:solidFill>
        </p:spPr>
        <p:txBody>
          <a:bodyPr wrap="none" rtlCol="0">
            <a:spAutoFit/>
          </a:bodyPr>
          <a:lstStyle/>
          <a:p>
            <a:r>
              <a:rPr lang="en-US" sz="2800" dirty="0">
                <a:solidFill>
                  <a:schemeClr val="tx1">
                    <a:lumMod val="75000"/>
                    <a:lumOff val="25000"/>
                  </a:schemeClr>
                </a:solidFill>
              </a:rPr>
              <a:t>Bioinformatics Applications</a:t>
            </a:r>
          </a:p>
        </p:txBody>
      </p:sp>
      <p:sp>
        <p:nvSpPr>
          <p:cNvPr id="6" name="TextBox 5">
            <a:extLst>
              <a:ext uri="{FF2B5EF4-FFF2-40B4-BE49-F238E27FC236}">
                <a16:creationId xmlns:a16="http://schemas.microsoft.com/office/drawing/2014/main" id="{7E5210F0-7DBA-2A4A-B826-64AED81E089D}"/>
              </a:ext>
            </a:extLst>
          </p:cNvPr>
          <p:cNvSpPr txBox="1"/>
          <p:nvPr/>
        </p:nvSpPr>
        <p:spPr>
          <a:xfrm>
            <a:off x="1408430" y="2506158"/>
            <a:ext cx="2751193" cy="954107"/>
          </a:xfrm>
          <a:prstGeom prst="rect">
            <a:avLst/>
          </a:prstGeom>
          <a:solidFill>
            <a:srgbClr val="FFFFFF"/>
          </a:solidFill>
        </p:spPr>
        <p:txBody>
          <a:bodyPr wrap="square" rtlCol="0">
            <a:spAutoFit/>
          </a:bodyPr>
          <a:lstStyle/>
          <a:p>
            <a:pPr algn="ctr"/>
            <a:r>
              <a:rPr lang="en-US" sz="2800" dirty="0">
                <a:solidFill>
                  <a:schemeClr val="tx1">
                    <a:lumMod val="75000"/>
                    <a:lumOff val="25000"/>
                  </a:schemeClr>
                </a:solidFill>
              </a:rPr>
              <a:t>Analyses to drive interoperability</a:t>
            </a:r>
          </a:p>
        </p:txBody>
      </p:sp>
      <p:sp>
        <p:nvSpPr>
          <p:cNvPr id="7" name="Rectangle 6">
            <a:extLst>
              <a:ext uri="{FF2B5EF4-FFF2-40B4-BE49-F238E27FC236}">
                <a16:creationId xmlns:a16="http://schemas.microsoft.com/office/drawing/2014/main" id="{5F075B58-0DD3-B648-B3F5-7E0DCC4CB7F2}"/>
              </a:ext>
            </a:extLst>
          </p:cNvPr>
          <p:cNvSpPr/>
          <p:nvPr/>
        </p:nvSpPr>
        <p:spPr>
          <a:xfrm>
            <a:off x="12726" y="0"/>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4F71919-CBFE-3A42-A611-3905D67872C6}"/>
              </a:ext>
            </a:extLst>
          </p:cNvPr>
          <p:cNvSpPr txBox="1">
            <a:spLocks/>
          </p:cNvSpPr>
          <p:nvPr/>
        </p:nvSpPr>
        <p:spPr>
          <a:xfrm>
            <a:off x="-36084" y="152829"/>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The Marketplace of Tools</a:t>
            </a:r>
          </a:p>
        </p:txBody>
      </p:sp>
      <p:sp>
        <p:nvSpPr>
          <p:cNvPr id="9" name="TextBox 8">
            <a:extLst>
              <a:ext uri="{FF2B5EF4-FFF2-40B4-BE49-F238E27FC236}">
                <a16:creationId xmlns:a16="http://schemas.microsoft.com/office/drawing/2014/main" id="{CFC82E65-5493-F041-AA46-5BC0193C8C09}"/>
              </a:ext>
            </a:extLst>
          </p:cNvPr>
          <p:cNvSpPr txBox="1"/>
          <p:nvPr/>
        </p:nvSpPr>
        <p:spPr>
          <a:xfrm>
            <a:off x="6545206" y="2506158"/>
            <a:ext cx="2751193" cy="954107"/>
          </a:xfrm>
          <a:prstGeom prst="rect">
            <a:avLst/>
          </a:prstGeom>
          <a:solidFill>
            <a:srgbClr val="FFFFFF"/>
          </a:solidFill>
        </p:spPr>
        <p:txBody>
          <a:bodyPr wrap="square" rtlCol="0">
            <a:spAutoFit/>
          </a:bodyPr>
          <a:lstStyle/>
          <a:p>
            <a:pPr algn="ctr"/>
            <a:r>
              <a:rPr lang="en-US" sz="2800" dirty="0">
                <a:solidFill>
                  <a:schemeClr val="tx1">
                    <a:lumMod val="75000"/>
                    <a:lumOff val="25000"/>
                  </a:schemeClr>
                </a:solidFill>
              </a:rPr>
              <a:t>Domain specific</a:t>
            </a:r>
          </a:p>
          <a:p>
            <a:pPr algn="ctr"/>
            <a:r>
              <a:rPr lang="en-US" sz="2800" dirty="0">
                <a:solidFill>
                  <a:schemeClr val="tx1">
                    <a:lumMod val="75000"/>
                    <a:lumOff val="25000"/>
                  </a:schemeClr>
                </a:solidFill>
              </a:rPr>
              <a:t>analyses</a:t>
            </a:r>
          </a:p>
        </p:txBody>
      </p:sp>
      <p:cxnSp>
        <p:nvCxnSpPr>
          <p:cNvPr id="13" name="Straight Arrow Connector 12">
            <a:extLst>
              <a:ext uri="{FF2B5EF4-FFF2-40B4-BE49-F238E27FC236}">
                <a16:creationId xmlns:a16="http://schemas.microsoft.com/office/drawing/2014/main" id="{6CB7A6CD-6510-2F49-9A11-76C7462066FD}"/>
              </a:ext>
            </a:extLst>
          </p:cNvPr>
          <p:cNvCxnSpPr/>
          <p:nvPr/>
        </p:nvCxnSpPr>
        <p:spPr>
          <a:xfrm>
            <a:off x="4403060" y="2983212"/>
            <a:ext cx="2079812" cy="0"/>
          </a:xfrm>
          <a:prstGeom prst="straightConnector1">
            <a:avLst/>
          </a:prstGeom>
          <a:ln w="730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01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Microb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484" y="2852984"/>
            <a:ext cx="2879799" cy="1865709"/>
          </a:xfrm>
          <a:prstGeom prst="rect">
            <a:avLst/>
          </a:prstGeom>
        </p:spPr>
      </p:pic>
      <p:pic>
        <p:nvPicPr>
          <p:cNvPr id="23" name="Picture 22"/>
          <p:cNvPicPr>
            <a:picLocks noChangeAspect="1"/>
          </p:cNvPicPr>
          <p:nvPr/>
        </p:nvPicPr>
        <p:blipFill>
          <a:blip r:embed="rId4"/>
          <a:stretch>
            <a:fillRect/>
          </a:stretch>
        </p:blipFill>
        <p:spPr>
          <a:xfrm>
            <a:off x="4910693" y="1129553"/>
            <a:ext cx="3912509" cy="5312573"/>
          </a:xfrm>
          <a:prstGeom prst="rect">
            <a:avLst/>
          </a:prstGeom>
        </p:spPr>
      </p:pic>
      <p:pic>
        <p:nvPicPr>
          <p:cNvPr id="25" name="Picture 24"/>
          <p:cNvPicPr>
            <a:picLocks noChangeAspect="1"/>
          </p:cNvPicPr>
          <p:nvPr/>
        </p:nvPicPr>
        <p:blipFill>
          <a:blip r:embed="rId5"/>
          <a:stretch>
            <a:fillRect/>
          </a:stretch>
        </p:blipFill>
        <p:spPr>
          <a:xfrm>
            <a:off x="2709878" y="3618214"/>
            <a:ext cx="2731221" cy="447741"/>
          </a:xfrm>
          <a:prstGeom prst="rect">
            <a:avLst/>
          </a:prstGeom>
        </p:spPr>
      </p:pic>
      <p:sp>
        <p:nvSpPr>
          <p:cNvPr id="10" name="Rectangle 9">
            <a:extLst>
              <a:ext uri="{FF2B5EF4-FFF2-40B4-BE49-F238E27FC236}">
                <a16:creationId xmlns:a16="http://schemas.microsoft.com/office/drawing/2014/main" id="{F5662B24-5150-244C-8993-276A02928300}"/>
              </a:ext>
            </a:extLst>
          </p:cNvPr>
          <p:cNvSpPr/>
          <p:nvPr/>
        </p:nvSpPr>
        <p:spPr>
          <a:xfrm>
            <a:off x="-94848" y="17932"/>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ED577FE-B16F-2941-8EDA-42E3C374138A}"/>
              </a:ext>
            </a:extLst>
          </p:cNvPr>
          <p:cNvSpPr txBox="1">
            <a:spLocks/>
          </p:cNvSpPr>
          <p:nvPr/>
        </p:nvSpPr>
        <p:spPr>
          <a:xfrm>
            <a:off x="-143658" y="170761"/>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Leveraging Community Cyberinfrastructure</a:t>
            </a:r>
          </a:p>
        </p:txBody>
      </p:sp>
      <p:cxnSp>
        <p:nvCxnSpPr>
          <p:cNvPr id="12" name="Straight Arrow Connector 11">
            <a:extLst>
              <a:ext uri="{FF2B5EF4-FFF2-40B4-BE49-F238E27FC236}">
                <a16:creationId xmlns:a16="http://schemas.microsoft.com/office/drawing/2014/main" id="{CDA87EB7-0274-994A-A341-B24ED5EA99E3}"/>
              </a:ext>
            </a:extLst>
          </p:cNvPr>
          <p:cNvCxnSpPr/>
          <p:nvPr/>
        </p:nvCxnSpPr>
        <p:spPr>
          <a:xfrm>
            <a:off x="3058354" y="4065955"/>
            <a:ext cx="2079812" cy="0"/>
          </a:xfrm>
          <a:prstGeom prst="straightConnector1">
            <a:avLst/>
          </a:prstGeom>
          <a:ln w="730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338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24172" y="3251270"/>
            <a:ext cx="1910026" cy="58898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RESTful </a:t>
            </a:r>
            <a:r>
              <a:rPr kumimoji="0" lang="en-US" sz="1350" b="0" i="0" u="none" strike="noStrike" kern="1200" cap="none" spc="0" normalizeH="0" baseline="0" noProof="0" dirty="0" err="1">
                <a:ln>
                  <a:noFill/>
                </a:ln>
                <a:solidFill>
                  <a:prstClr val="white"/>
                </a:solidFill>
                <a:effectLst/>
                <a:uLnTx/>
                <a:uFillTx/>
                <a:latin typeface="Calibri" panose="020F0502020204030204"/>
                <a:ea typeface="+mn-ea"/>
                <a:cs typeface="+mn-cs"/>
              </a:rPr>
              <a:t>iMicrobe</a:t>
            </a: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350" b="0" i="0" u="none" strike="noStrike" kern="1200" cap="none" spc="0" normalizeH="0" baseline="0" noProof="0" dirty="0" err="1">
                <a:ln>
                  <a:noFill/>
                </a:ln>
                <a:solidFill>
                  <a:prstClr val="white"/>
                </a:solidFill>
                <a:effectLst/>
                <a:uLnTx/>
                <a:uFillTx/>
                <a:latin typeface="Calibri" panose="020F0502020204030204"/>
                <a:ea typeface="+mn-ea"/>
                <a:cs typeface="+mn-cs"/>
              </a:rPr>
              <a:t>NodeJs</a:t>
            </a: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350" b="0" i="0" u="none" strike="noStrike" kern="1200" cap="none" spc="0" normalizeH="0" baseline="0" noProof="0" dirty="0" err="1">
                <a:ln>
                  <a:noFill/>
                </a:ln>
                <a:solidFill>
                  <a:prstClr val="white"/>
                </a:solidFill>
                <a:effectLst/>
                <a:uLnTx/>
                <a:uFillTx/>
                <a:latin typeface="Calibri" panose="020F0502020204030204"/>
                <a:ea typeface="+mn-ea"/>
                <a:cs typeface="+mn-cs"/>
              </a:rPr>
              <a:t>Javascript</a:t>
            </a: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5" name="TextBox 4"/>
          <p:cNvSpPr txBox="1"/>
          <p:nvPr/>
        </p:nvSpPr>
        <p:spPr>
          <a:xfrm>
            <a:off x="446989" y="2959023"/>
            <a:ext cx="1500188"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Backend</a:t>
            </a:r>
          </a:p>
        </p:txBody>
      </p:sp>
      <p:sp>
        <p:nvSpPr>
          <p:cNvPr id="6" name="TextBox 5"/>
          <p:cNvSpPr txBox="1"/>
          <p:nvPr/>
        </p:nvSpPr>
        <p:spPr>
          <a:xfrm>
            <a:off x="439343" y="4998696"/>
            <a:ext cx="1500188"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Frontend</a:t>
            </a:r>
          </a:p>
        </p:txBody>
      </p:sp>
      <p:sp>
        <p:nvSpPr>
          <p:cNvPr id="9" name="Rounded Rectangle 8"/>
          <p:cNvSpPr/>
          <p:nvPr/>
        </p:nvSpPr>
        <p:spPr>
          <a:xfrm>
            <a:off x="2804171" y="4889931"/>
            <a:ext cx="1476488" cy="58898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err="1">
                <a:ln>
                  <a:noFill/>
                </a:ln>
                <a:solidFill>
                  <a:prstClr val="white"/>
                </a:solidFill>
                <a:effectLst/>
                <a:uLnTx/>
                <a:uFillTx/>
                <a:latin typeface="Calibri" panose="020F0502020204030204"/>
                <a:ea typeface="+mn-ea"/>
                <a:cs typeface="+mn-cs"/>
              </a:rPr>
              <a:t>iMicrobe</a:t>
            </a: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 UI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(Elm/</a:t>
            </a:r>
            <a:r>
              <a:rPr kumimoji="0" lang="en-US" sz="1350" b="0" i="0" u="none" strike="noStrike" kern="1200" cap="none" spc="0" normalizeH="0" baseline="0" noProof="0" dirty="0" err="1">
                <a:ln>
                  <a:noFill/>
                </a:ln>
                <a:solidFill>
                  <a:prstClr val="white"/>
                </a:solidFill>
                <a:effectLst/>
                <a:uLnTx/>
                <a:uFillTx/>
                <a:latin typeface="Calibri" panose="020F0502020204030204"/>
                <a:ea typeface="+mn-ea"/>
                <a:cs typeface="+mn-cs"/>
              </a:rPr>
              <a:t>Javascript</a:t>
            </a: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2" name="Rectangle 11"/>
          <p:cNvSpPr/>
          <p:nvPr/>
        </p:nvSpPr>
        <p:spPr>
          <a:xfrm>
            <a:off x="2678909" y="2377566"/>
            <a:ext cx="2185988" cy="1600116"/>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p:cNvSpPr txBox="1"/>
          <p:nvPr/>
        </p:nvSpPr>
        <p:spPr>
          <a:xfrm>
            <a:off x="3118564" y="1908864"/>
            <a:ext cx="128051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Server</a:t>
            </a:r>
          </a:p>
        </p:txBody>
      </p:sp>
      <p:sp>
        <p:nvSpPr>
          <p:cNvPr id="14" name="Rectangle 13"/>
          <p:cNvSpPr/>
          <p:nvPr/>
        </p:nvSpPr>
        <p:spPr>
          <a:xfrm>
            <a:off x="2678911" y="4723457"/>
            <a:ext cx="2260997" cy="1169639"/>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2795473" y="5893096"/>
            <a:ext cx="2323136" cy="30008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Browser (Chrome, Firefox,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1" name="Straight Connector 20"/>
          <p:cNvCxnSpPr/>
          <p:nvPr/>
        </p:nvCxnSpPr>
        <p:spPr>
          <a:xfrm>
            <a:off x="235746" y="4370675"/>
            <a:ext cx="8583216" cy="10715"/>
          </a:xfrm>
          <a:prstGeom prst="line">
            <a:avLst/>
          </a:prstGeom>
          <a:ln w="31750">
            <a:solidFill>
              <a:schemeClr val="bg2">
                <a:lumMod val="50000"/>
                <a:alpha val="2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rot="16200000" flipV="1">
            <a:off x="3940794" y="2892444"/>
            <a:ext cx="471245" cy="219671"/>
          </a:xfrm>
          <a:prstGeom prst="bentConnector3">
            <a:avLst>
              <a:gd name="adj1" fmla="val 1000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flipV="1">
            <a:off x="4268049" y="3844610"/>
            <a:ext cx="2842670" cy="1227824"/>
          </a:xfrm>
          <a:prstGeom prst="bentConnector2">
            <a:avLst/>
          </a:prstGeom>
          <a:ln w="6985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3546873" y="3862339"/>
            <a:ext cx="1" cy="1027592"/>
          </a:xfrm>
          <a:prstGeom prst="straightConnector1">
            <a:avLst/>
          </a:prstGeom>
          <a:ln w="6985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Folded Corner 52"/>
          <p:cNvSpPr/>
          <p:nvPr/>
        </p:nvSpPr>
        <p:spPr>
          <a:xfrm>
            <a:off x="4424344" y="5311525"/>
            <a:ext cx="201236" cy="277959"/>
          </a:xfrm>
          <a:prstGeom prst="folded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olded Corner 53"/>
          <p:cNvSpPr/>
          <p:nvPr/>
        </p:nvSpPr>
        <p:spPr>
          <a:xfrm>
            <a:off x="4538644" y="5425825"/>
            <a:ext cx="201236" cy="277959"/>
          </a:xfrm>
          <a:prstGeom prst="folded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olded Corner 54"/>
          <p:cNvSpPr/>
          <p:nvPr/>
        </p:nvSpPr>
        <p:spPr>
          <a:xfrm>
            <a:off x="4652944" y="5540125"/>
            <a:ext cx="201236" cy="277959"/>
          </a:xfrm>
          <a:prstGeom prst="folded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3" name="Elbow Connector 62"/>
          <p:cNvCxnSpPr/>
          <p:nvPr/>
        </p:nvCxnSpPr>
        <p:spPr>
          <a:xfrm>
            <a:off x="3566121" y="5478912"/>
            <a:ext cx="714713" cy="204409"/>
          </a:xfrm>
          <a:prstGeom prst="bentConnector3">
            <a:avLst>
              <a:gd name="adj1" fmla="val 104"/>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51277" y="5542731"/>
            <a:ext cx="839250"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JS/HTML</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Box 68"/>
          <p:cNvSpPr txBox="1"/>
          <p:nvPr/>
        </p:nvSpPr>
        <p:spPr>
          <a:xfrm>
            <a:off x="3584377" y="4238989"/>
            <a:ext cx="1036418"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HTTP/JSON</a:t>
            </a:r>
          </a:p>
        </p:txBody>
      </p:sp>
      <p:sp>
        <p:nvSpPr>
          <p:cNvPr id="71" name="Can 70"/>
          <p:cNvSpPr/>
          <p:nvPr/>
        </p:nvSpPr>
        <p:spPr>
          <a:xfrm>
            <a:off x="2804171" y="2506153"/>
            <a:ext cx="1246338" cy="567928"/>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Databases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(MySQL/Mongo)</a:t>
            </a:r>
          </a:p>
        </p:txBody>
      </p:sp>
      <p:sp>
        <p:nvSpPr>
          <p:cNvPr id="72" name="TextBox 71"/>
          <p:cNvSpPr txBox="1"/>
          <p:nvPr/>
        </p:nvSpPr>
        <p:spPr>
          <a:xfrm>
            <a:off x="5744537" y="4806536"/>
            <a:ext cx="1036418"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HTTP/JSON</a:t>
            </a:r>
          </a:p>
        </p:txBody>
      </p:sp>
      <p:sp>
        <p:nvSpPr>
          <p:cNvPr id="73" name="Rounded Rectangle 72"/>
          <p:cNvSpPr/>
          <p:nvPr/>
        </p:nvSpPr>
        <p:spPr>
          <a:xfrm>
            <a:off x="6372475" y="3255629"/>
            <a:ext cx="1476488" cy="58898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RESTful Agave API</a:t>
            </a:r>
          </a:p>
        </p:txBody>
      </p:sp>
      <p:sp>
        <p:nvSpPr>
          <p:cNvPr id="74" name="Rectangle 73"/>
          <p:cNvSpPr/>
          <p:nvPr/>
        </p:nvSpPr>
        <p:spPr>
          <a:xfrm>
            <a:off x="6226684" y="2364612"/>
            <a:ext cx="2574426" cy="1613069"/>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Cube 74"/>
          <p:cNvSpPr/>
          <p:nvPr/>
        </p:nvSpPr>
        <p:spPr>
          <a:xfrm>
            <a:off x="7415226" y="2506153"/>
            <a:ext cx="1243013" cy="552109"/>
          </a:xfrm>
          <a:prstGeom prst="cub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Stampede2</a:t>
            </a:r>
          </a:p>
        </p:txBody>
      </p:sp>
      <p:cxnSp>
        <p:nvCxnSpPr>
          <p:cNvPr id="76" name="Elbow Connector 75"/>
          <p:cNvCxnSpPr/>
          <p:nvPr/>
        </p:nvCxnSpPr>
        <p:spPr>
          <a:xfrm rot="5400000" flipH="1" flipV="1">
            <a:off x="7082581" y="2905257"/>
            <a:ext cx="386681" cy="278610"/>
          </a:xfrm>
          <a:prstGeom prst="bentConnector2">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rot="16200000" flipV="1">
            <a:off x="6810168" y="2911452"/>
            <a:ext cx="439097" cy="213803"/>
          </a:xfrm>
          <a:prstGeom prst="bentConnector2">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Screen Shot 2014-09-21 at 9.16.09 PM.png"/>
          <p:cNvPicPr>
            <a:picLocks noChangeAspect="1"/>
          </p:cNvPicPr>
          <p:nvPr/>
        </p:nvPicPr>
        <p:blipFill rotWithShape="1">
          <a:blip r:embed="rId3">
            <a:extLst>
              <a:ext uri="{28A0092B-C50C-407E-A947-70E740481C1C}">
                <a14:useLocalDpi xmlns:a14="http://schemas.microsoft.com/office/drawing/2010/main" val="0"/>
              </a:ext>
            </a:extLst>
          </a:blip>
          <a:srcRect l="2759" t="758" r="42975" b="77510"/>
          <a:stretch/>
        </p:blipFill>
        <p:spPr>
          <a:xfrm>
            <a:off x="1094453" y="4143493"/>
            <a:ext cx="2122150" cy="467107"/>
          </a:xfrm>
          <a:prstGeom prst="rect">
            <a:avLst/>
          </a:prstGeom>
        </p:spPr>
      </p:pic>
      <p:sp>
        <p:nvSpPr>
          <p:cNvPr id="34" name="TextBox 33"/>
          <p:cNvSpPr txBox="1"/>
          <p:nvPr/>
        </p:nvSpPr>
        <p:spPr>
          <a:xfrm>
            <a:off x="2684494" y="6125331"/>
            <a:ext cx="287590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User Interface</a:t>
            </a:r>
          </a:p>
        </p:txBody>
      </p:sp>
      <p:pic>
        <p:nvPicPr>
          <p:cNvPr id="8" name="Picture 7"/>
          <p:cNvPicPr>
            <a:picLocks noChangeAspect="1"/>
          </p:cNvPicPr>
          <p:nvPr/>
        </p:nvPicPr>
        <p:blipFill>
          <a:blip r:embed="rId4"/>
          <a:stretch>
            <a:fillRect/>
          </a:stretch>
        </p:blipFill>
        <p:spPr>
          <a:xfrm>
            <a:off x="5957411" y="1745038"/>
            <a:ext cx="1950706" cy="487677"/>
          </a:xfrm>
          <a:prstGeom prst="rect">
            <a:avLst/>
          </a:prstGeom>
        </p:spPr>
      </p:pic>
      <p:pic>
        <p:nvPicPr>
          <p:cNvPr id="11" name="Picture 10"/>
          <p:cNvPicPr>
            <a:picLocks noChangeAspect="1"/>
          </p:cNvPicPr>
          <p:nvPr/>
        </p:nvPicPr>
        <p:blipFill>
          <a:blip r:embed="rId5"/>
          <a:stretch>
            <a:fillRect/>
          </a:stretch>
        </p:blipFill>
        <p:spPr>
          <a:xfrm>
            <a:off x="6430996" y="1137987"/>
            <a:ext cx="2165801" cy="593017"/>
          </a:xfrm>
          <a:prstGeom prst="rect">
            <a:avLst/>
          </a:prstGeom>
        </p:spPr>
      </p:pic>
      <p:sp>
        <p:nvSpPr>
          <p:cNvPr id="43" name="Can 42"/>
          <p:cNvSpPr/>
          <p:nvPr/>
        </p:nvSpPr>
        <p:spPr>
          <a:xfrm>
            <a:off x="6283385" y="2422927"/>
            <a:ext cx="736499" cy="757237"/>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 Store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3553" y="1709904"/>
            <a:ext cx="1073251" cy="318909"/>
          </a:xfrm>
          <a:prstGeom prst="rect">
            <a:avLst/>
          </a:prstGeom>
        </p:spPr>
      </p:pic>
      <p:sp>
        <p:nvSpPr>
          <p:cNvPr id="35" name="Rectangle 34">
            <a:extLst>
              <a:ext uri="{FF2B5EF4-FFF2-40B4-BE49-F238E27FC236}">
                <a16:creationId xmlns:a16="http://schemas.microsoft.com/office/drawing/2014/main" id="{46BF6B76-72E1-1149-A071-A318174E0EA6}"/>
              </a:ext>
            </a:extLst>
          </p:cNvPr>
          <p:cNvSpPr/>
          <p:nvPr/>
        </p:nvSpPr>
        <p:spPr>
          <a:xfrm>
            <a:off x="-94848" y="17928"/>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8B49B9A3-F041-144B-99F1-D390F082A68D}"/>
              </a:ext>
            </a:extLst>
          </p:cNvPr>
          <p:cNvSpPr txBox="1">
            <a:spLocks/>
          </p:cNvSpPr>
          <p:nvPr/>
        </p:nvSpPr>
        <p:spPr>
          <a:xfrm>
            <a:off x="-143658" y="170757"/>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Light-weight Scalable Architecture</a:t>
            </a:r>
          </a:p>
        </p:txBody>
      </p:sp>
    </p:spTree>
    <p:extLst>
      <p:ext uri="{BB962C8B-B14F-4D97-AF65-F5344CB8AC3E}">
        <p14:creationId xmlns:p14="http://schemas.microsoft.com/office/powerpoint/2010/main" val="3854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3C9692-7478-BD4C-B55A-AB7B0F6F8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096173" cy="6723529"/>
          </a:xfrm>
          <a:prstGeom prst="rect">
            <a:avLst/>
          </a:prstGeom>
        </p:spPr>
      </p:pic>
      <p:sp>
        <p:nvSpPr>
          <p:cNvPr id="3" name="Title 1"/>
          <p:cNvSpPr txBox="1">
            <a:spLocks/>
          </p:cNvSpPr>
          <p:nvPr/>
        </p:nvSpPr>
        <p:spPr>
          <a:xfrm>
            <a:off x="-446954" y="0"/>
            <a:ext cx="5556836" cy="395674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79646"/>
                </a:solidFill>
                <a:latin typeface="Calibri"/>
              </a:rPr>
              <a:t>Challenge: FAIR Tools</a:t>
            </a:r>
          </a:p>
        </p:txBody>
      </p:sp>
      <p:sp>
        <p:nvSpPr>
          <p:cNvPr id="5" name="Rectangle 4"/>
          <p:cNvSpPr/>
          <p:nvPr/>
        </p:nvSpPr>
        <p:spPr>
          <a:xfrm>
            <a:off x="7512699" y="417311"/>
            <a:ext cx="8367623" cy="3539430"/>
          </a:xfrm>
          <a:prstGeom prst="rect">
            <a:avLst/>
          </a:prstGeom>
        </p:spPr>
        <p:txBody>
          <a:bodyPr wrap="square">
            <a:spAutoFit/>
          </a:bodyPr>
          <a:lstStyle/>
          <a:p>
            <a:pPr defTabSz="914400" fontAlgn="base">
              <a:spcBef>
                <a:spcPct val="0"/>
              </a:spcBef>
              <a:spcAft>
                <a:spcPct val="0"/>
              </a:spcAft>
            </a:pPr>
            <a:endParaRPr lang="en-US" sz="3200" b="1" dirty="0">
              <a:solidFill>
                <a:prstClr val="black">
                  <a:lumMod val="50000"/>
                  <a:lumOff val="50000"/>
                </a:prstClr>
              </a:solidFill>
            </a:endParaRPr>
          </a:p>
          <a:p>
            <a:pPr defTabSz="914400" fontAlgn="base">
              <a:spcBef>
                <a:spcPct val="0"/>
              </a:spcBef>
              <a:spcAft>
                <a:spcPct val="0"/>
              </a:spcAft>
            </a:pPr>
            <a:r>
              <a:rPr lang="en-US" sz="4800" b="1" u="sng" dirty="0">
                <a:solidFill>
                  <a:srgbClr val="C00000"/>
                </a:solidFill>
              </a:rPr>
              <a:t>F</a:t>
            </a:r>
            <a:r>
              <a:rPr lang="en-US" sz="4800" b="1" dirty="0">
                <a:solidFill>
                  <a:prstClr val="black">
                    <a:lumMod val="50000"/>
                    <a:lumOff val="50000"/>
                  </a:prstClr>
                </a:solidFill>
              </a:rPr>
              <a:t>inally</a:t>
            </a:r>
          </a:p>
          <a:p>
            <a:pPr defTabSz="914400" fontAlgn="base">
              <a:spcBef>
                <a:spcPct val="0"/>
              </a:spcBef>
              <a:spcAft>
                <a:spcPct val="0"/>
              </a:spcAft>
            </a:pPr>
            <a:r>
              <a:rPr lang="en-US" sz="4800" b="1" u="sng" dirty="0">
                <a:solidFill>
                  <a:srgbClr val="C00000"/>
                </a:solidFill>
              </a:rPr>
              <a:t>A</a:t>
            </a:r>
            <a:r>
              <a:rPr lang="en-US" sz="4800" b="1" dirty="0">
                <a:solidFill>
                  <a:prstClr val="black">
                    <a:lumMod val="50000"/>
                    <a:lumOff val="50000"/>
                  </a:prstClr>
                </a:solidFill>
              </a:rPr>
              <a:t> tool</a:t>
            </a:r>
          </a:p>
          <a:p>
            <a:pPr defTabSz="914400" fontAlgn="base">
              <a:spcBef>
                <a:spcPct val="0"/>
              </a:spcBef>
              <a:spcAft>
                <a:spcPct val="0"/>
              </a:spcAft>
            </a:pPr>
            <a:r>
              <a:rPr lang="en-US" sz="4800" b="1" u="sng" dirty="0">
                <a:solidFill>
                  <a:srgbClr val="C00000"/>
                </a:solidFill>
              </a:rPr>
              <a:t>I</a:t>
            </a:r>
            <a:r>
              <a:rPr lang="en-US" sz="4800" b="1" dirty="0">
                <a:solidFill>
                  <a:prstClr val="black">
                    <a:lumMod val="50000"/>
                    <a:lumOff val="50000"/>
                  </a:prstClr>
                </a:solidFill>
              </a:rPr>
              <a:t> can</a:t>
            </a:r>
          </a:p>
          <a:p>
            <a:pPr defTabSz="914400" fontAlgn="base">
              <a:spcBef>
                <a:spcPct val="0"/>
              </a:spcBef>
              <a:spcAft>
                <a:spcPct val="0"/>
              </a:spcAft>
            </a:pPr>
            <a:r>
              <a:rPr lang="en-US" sz="4800" b="1" u="sng" dirty="0">
                <a:solidFill>
                  <a:srgbClr val="C00000"/>
                </a:solidFill>
              </a:rPr>
              <a:t>R</a:t>
            </a:r>
            <a:r>
              <a:rPr lang="en-US" sz="4800" b="1" dirty="0">
                <a:solidFill>
                  <a:prstClr val="black">
                    <a:lumMod val="50000"/>
                    <a:lumOff val="50000"/>
                  </a:prstClr>
                </a:solidFill>
              </a:rPr>
              <a:t>un</a:t>
            </a:r>
          </a:p>
        </p:txBody>
      </p:sp>
    </p:spTree>
    <p:extLst>
      <p:ext uri="{BB962C8B-B14F-4D97-AF65-F5344CB8AC3E}">
        <p14:creationId xmlns:p14="http://schemas.microsoft.com/office/powerpoint/2010/main" val="3554017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586596" y="1470803"/>
            <a:ext cx="3433313" cy="1751163"/>
          </a:xfrm>
          <a:prstGeom prst="rect">
            <a:avLst/>
          </a:prstGeom>
        </p:spPr>
        <p:txBody>
          <a:bodyPr>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1C7FA1"/>
                </a:solidFill>
                <a:effectLst/>
                <a:uLnTx/>
                <a:uFillTx/>
                <a:latin typeface="Calibri" pitchFamily="34" charset="0"/>
                <a:ea typeface="+mj-ea"/>
                <a:cs typeface="Calibri" pitchFamily="34" charset="0"/>
              </a:rPr>
              <a:t>Integrated, modular bioinformatics tools (Apps) that run using </a:t>
            </a:r>
            <a:r>
              <a:rPr kumimoji="0" lang="en-US" sz="2800" b="1" i="0" u="none" strike="noStrike" kern="1200" cap="none" spc="0" normalizeH="0" baseline="0" noProof="0" dirty="0" err="1">
                <a:ln>
                  <a:noFill/>
                </a:ln>
                <a:solidFill>
                  <a:srgbClr val="1C7FA1"/>
                </a:solidFill>
                <a:effectLst/>
                <a:uLnTx/>
                <a:uFillTx/>
                <a:latin typeface="Calibri" pitchFamily="34" charset="0"/>
                <a:ea typeface="+mj-ea"/>
                <a:cs typeface="Calibri" pitchFamily="34" charset="0"/>
              </a:rPr>
              <a:t>CyVerse</a:t>
            </a:r>
            <a:r>
              <a:rPr kumimoji="0" lang="en-US" sz="2800" b="1" i="0" u="none" strike="noStrike" kern="1200" cap="none" spc="0" normalizeH="0" baseline="0" noProof="0" dirty="0">
                <a:ln>
                  <a:noFill/>
                </a:ln>
                <a:solidFill>
                  <a:srgbClr val="1C7FA1"/>
                </a:solidFill>
                <a:effectLst/>
                <a:uLnTx/>
                <a:uFillTx/>
                <a:latin typeface="Calibri" pitchFamily="34" charset="0"/>
                <a:ea typeface="+mj-ea"/>
                <a:cs typeface="Calibri" pitchFamily="34" charset="0"/>
              </a:rPr>
              <a:t> compute resources</a:t>
            </a:r>
          </a:p>
        </p:txBody>
      </p:sp>
      <p:pic>
        <p:nvPicPr>
          <p:cNvPr id="5" name="Picture 4"/>
          <p:cNvPicPr>
            <a:picLocks noChangeAspect="1"/>
          </p:cNvPicPr>
          <p:nvPr/>
        </p:nvPicPr>
        <p:blipFill>
          <a:blip r:embed="rId3"/>
          <a:stretch>
            <a:fillRect/>
          </a:stretch>
        </p:blipFill>
        <p:spPr>
          <a:xfrm>
            <a:off x="2777706" y="452737"/>
            <a:ext cx="5267864" cy="6159560"/>
          </a:xfrm>
          <a:prstGeom prst="rect">
            <a:avLst/>
          </a:prstGeom>
        </p:spPr>
      </p:pic>
    </p:spTree>
    <p:extLst>
      <p:ext uri="{BB962C8B-B14F-4D97-AF65-F5344CB8AC3E}">
        <p14:creationId xmlns:p14="http://schemas.microsoft.com/office/powerpoint/2010/main" val="3771949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2244710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22"/>
            <a:ext cx="9143164" cy="6858000"/>
          </a:xfrm>
          <a:prstGeom prst="rect">
            <a:avLst/>
          </a:prstGeom>
        </p:spPr>
      </p:pic>
      <p:sp>
        <p:nvSpPr>
          <p:cNvPr id="7" name="Rectangle 6"/>
          <p:cNvSpPr/>
          <p:nvPr/>
        </p:nvSpPr>
        <p:spPr>
          <a:xfrm>
            <a:off x="2286000" y="-35335425"/>
            <a:ext cx="4572000" cy="3754874"/>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Base Cluster (Dell/Intel/</a:t>
            </a:r>
            <a:r>
              <a:rPr kumimoji="0" lang="en-US" sz="1400" b="0" i="0" u="none" strike="noStrike" kern="1200" cap="none" spc="0" normalizeH="0" baseline="0" noProof="0" dirty="0" err="1">
                <a:ln>
                  <a:noFill/>
                </a:ln>
                <a:solidFill>
                  <a:prstClr val="black"/>
                </a:solidFill>
                <a:effectLst/>
                <a:uLnTx/>
                <a:uFillTx/>
                <a:latin typeface="Calibri" panose="020F0502020204030204"/>
                <a:ea typeface="ＭＳ Ｐゴシック"/>
                <a:cs typeface="Calibri"/>
              </a:rPr>
              <a:t>Mellanox</a:t>
            </a: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Intel Sandy Bridge processors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Dell dual-socket nodes w/32GB RAM (2GB/core)</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6,400 nodes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56 Gb/s </a:t>
            </a:r>
            <a:r>
              <a:rPr kumimoji="0" lang="en-US" sz="1400" b="0" i="0" u="none" strike="noStrike" kern="1200" cap="none" spc="0" normalizeH="0" baseline="0" noProof="0" dirty="0" err="1">
                <a:ln>
                  <a:noFill/>
                </a:ln>
                <a:solidFill>
                  <a:prstClr val="black"/>
                </a:solidFill>
                <a:effectLst/>
                <a:uLnTx/>
                <a:uFillTx/>
                <a:latin typeface="Calibri" panose="020F0502020204030204"/>
                <a:ea typeface="ＭＳ Ｐゴシック"/>
                <a:cs typeface="Calibri"/>
              </a:rPr>
              <a:t>Mellanox</a:t>
            </a: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 FDR </a:t>
            </a:r>
            <a:r>
              <a:rPr kumimoji="0" lang="en-US" sz="1400" b="0" i="0" u="none" strike="noStrike" kern="1200" cap="none" spc="0" normalizeH="0" baseline="0" noProof="0" dirty="0" err="1">
                <a:ln>
                  <a:noFill/>
                </a:ln>
                <a:solidFill>
                  <a:prstClr val="black"/>
                </a:solidFill>
                <a:effectLst/>
                <a:uLnTx/>
                <a:uFillTx/>
                <a:latin typeface="Calibri" panose="020F0502020204030204"/>
                <a:ea typeface="ＭＳ Ｐゴシック"/>
                <a:cs typeface="Calibri"/>
              </a:rPr>
              <a:t>InfiniBand</a:t>
            </a: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 interconnect</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More than 100,000 cores, 2.2 PF peak performance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Co-Processors: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Intel Xeon Phi “MIC” Many Integrated Core processors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Special release of “Knight’s Corner” (61 cores)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All MIC cards are on site at TACC</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more than 6000 installed</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final installation ongoing for formal  </a:t>
            </a:r>
            <a:b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b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summer acceptance</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7+ PF peak performance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ＭＳ Ｐゴシック"/>
                <a:cs typeface="Calibri"/>
              </a:rPr>
              <a:t>Max Total Concurrency:</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ＭＳ Ｐゴシック"/>
                <a:cs typeface="Calibri"/>
              </a:rPr>
              <a:t>exceeds 500,000 cores</a:t>
            </a:r>
          </a:p>
          <a:p>
            <a:pPr marL="457200" marR="0" lvl="1" indent="0" algn="l" defTabSz="457200" rtl="0" eaLnBrk="1" fontAlgn="auto" latinLnBrk="0" hangingPunct="1">
              <a:lnSpc>
                <a:spcPct val="100000"/>
              </a:lnSpc>
              <a:spcBef>
                <a:spcPts val="0"/>
              </a:spcBef>
              <a:spcAft>
                <a:spcPts val="0"/>
              </a:spcAft>
              <a:buClr>
                <a:srgbClr val="FFFFFF"/>
              </a:buClr>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ＭＳ Ｐゴシック"/>
                <a:cs typeface="Calibri"/>
              </a:rPr>
              <a:t>1.8M threads</a:t>
            </a:r>
          </a:p>
        </p:txBody>
      </p:sp>
      <p:sp>
        <p:nvSpPr>
          <p:cNvPr id="3" name="Title 1"/>
          <p:cNvSpPr txBox="1">
            <a:spLocks/>
          </p:cNvSpPr>
          <p:nvPr/>
        </p:nvSpPr>
        <p:spPr>
          <a:xfrm>
            <a:off x="1293305" y="1753036"/>
            <a:ext cx="4571999" cy="2286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Calibri"/>
                <a:ea typeface="+mj-ea"/>
                <a:cs typeface="+mj-cs"/>
              </a:rPr>
              <a:t>Stampede2</a:t>
            </a:r>
          </a:p>
        </p:txBody>
      </p:sp>
      <p:sp>
        <p:nvSpPr>
          <p:cNvPr id="9" name="Content Placeholder 2"/>
          <p:cNvSpPr txBox="1">
            <a:spLocks/>
          </p:cNvSpPr>
          <p:nvPr/>
        </p:nvSpPr>
        <p:spPr>
          <a:xfrm>
            <a:off x="232914" y="5334000"/>
            <a:ext cx="3693543" cy="1752600"/>
          </a:xfrm>
          <a:prstGeom prst="rect">
            <a:avLst/>
          </a:prstGeom>
        </p:spPr>
        <p:txBody>
          <a:bodyPr>
            <a:normAutofit fontScale="85000" lnSpcReduction="10000"/>
          </a:bodyPr>
          <a:lstStyle>
            <a:lvl1pPr marL="342900" indent="-342900" algn="l" defTabSz="457200" rtl="0" eaLnBrk="1" fontAlgn="base" hangingPunct="1">
              <a:spcBef>
                <a:spcPts val="800"/>
              </a:spcBef>
              <a:spcAft>
                <a:spcPct val="0"/>
              </a:spcAft>
              <a:buClr>
                <a:srgbClr val="000000"/>
              </a:buClr>
              <a:buSzPct val="100000"/>
              <a:buFont typeface="Times New Roman" charset="0"/>
              <a:buChar char="•"/>
              <a:defRPr sz="3200">
                <a:solidFill>
                  <a:srgbClr val="000000"/>
                </a:solidFill>
                <a:latin typeface="Georgia"/>
                <a:ea typeface="+mn-ea"/>
                <a:cs typeface="Georgia"/>
              </a:defRPr>
            </a:lvl1pPr>
            <a:lvl2pPr marL="742950" indent="-285750" algn="l" defTabSz="457200" rtl="0" eaLnBrk="1" fontAlgn="base" hangingPunct="1">
              <a:spcBef>
                <a:spcPts val="700"/>
              </a:spcBef>
              <a:spcAft>
                <a:spcPct val="0"/>
              </a:spcAft>
              <a:buClr>
                <a:srgbClr val="000000"/>
              </a:buClr>
              <a:buSzPct val="100000"/>
              <a:buFont typeface="Times New Roman" charset="0"/>
              <a:buChar char="–"/>
              <a:defRPr sz="2800">
                <a:solidFill>
                  <a:srgbClr val="000000"/>
                </a:solidFill>
                <a:latin typeface="Georgia"/>
                <a:ea typeface="+mn-ea"/>
                <a:cs typeface="Georgia"/>
              </a:defRPr>
            </a:lvl2pPr>
            <a:lvl3pPr marL="1143000" indent="-228600" algn="l" defTabSz="457200" rtl="0" eaLnBrk="1" fontAlgn="base" hangingPunct="1">
              <a:spcBef>
                <a:spcPts val="600"/>
              </a:spcBef>
              <a:spcAft>
                <a:spcPct val="0"/>
              </a:spcAft>
              <a:buClr>
                <a:srgbClr val="000000"/>
              </a:buClr>
              <a:buSzPct val="100000"/>
              <a:buFont typeface="Times New Roman" charset="0"/>
              <a:defRPr sz="2400">
                <a:solidFill>
                  <a:srgbClr val="000000"/>
                </a:solidFill>
                <a:latin typeface="Georgia"/>
                <a:ea typeface="+mn-ea"/>
                <a:cs typeface="Georgia"/>
              </a:defRPr>
            </a:lvl3pPr>
            <a:lvl4pPr marL="1600200" indent="-228600" algn="l" defTabSz="457200" rtl="0" eaLnBrk="1" fontAlgn="base" hangingPunct="1">
              <a:spcBef>
                <a:spcPts val="500"/>
              </a:spcBef>
              <a:spcAft>
                <a:spcPct val="0"/>
              </a:spcAft>
              <a:buClr>
                <a:srgbClr val="000000"/>
              </a:buClr>
              <a:buSzPct val="100000"/>
              <a:buFont typeface="Times New Roman" charset="0"/>
              <a:defRPr sz="2000">
                <a:solidFill>
                  <a:srgbClr val="000000"/>
                </a:solidFill>
                <a:latin typeface="Georgia"/>
                <a:ea typeface="+mn-ea"/>
                <a:cs typeface="Georgia"/>
              </a:defRPr>
            </a:lvl4pPr>
            <a:lvl5pPr marL="2057400" indent="-228600" algn="l" defTabSz="457200" rtl="0" eaLnBrk="1" fontAlgn="base" hangingPunct="1">
              <a:spcBef>
                <a:spcPts val="500"/>
              </a:spcBef>
              <a:spcAft>
                <a:spcPct val="0"/>
              </a:spcAft>
              <a:buClr>
                <a:srgbClr val="000000"/>
              </a:buClr>
              <a:buSzPct val="100000"/>
              <a:buFont typeface="Times New Roman" charset="0"/>
              <a:defRPr sz="2000">
                <a:solidFill>
                  <a:srgbClr val="000000"/>
                </a:solidFill>
                <a:latin typeface="Georgia"/>
                <a:ea typeface="+mn-ea"/>
                <a:cs typeface="Georgia"/>
              </a:defRPr>
            </a:lvl5pPr>
            <a:lvl6pPr marL="2514600" indent="-228600" algn="l" defTabSz="457200" rtl="0" eaLnBrk="1" fontAlgn="base" hangingPunct="1">
              <a:spcBef>
                <a:spcPts val="500"/>
              </a:spcBef>
              <a:spcAft>
                <a:spcPct val="0"/>
              </a:spcAft>
              <a:buClr>
                <a:srgbClr val="000000"/>
              </a:buClr>
              <a:buSzPct val="100000"/>
              <a:buFont typeface="Times New Roman" pitchFamily="-106" charset="0"/>
              <a:defRPr sz="2000">
                <a:solidFill>
                  <a:srgbClr val="000000"/>
                </a:solidFill>
                <a:latin typeface="+mn-lt"/>
                <a:ea typeface="+mn-ea"/>
              </a:defRPr>
            </a:lvl6pPr>
            <a:lvl7pPr marL="2971800" indent="-228600" algn="l" defTabSz="457200" rtl="0" eaLnBrk="1" fontAlgn="base" hangingPunct="1">
              <a:spcBef>
                <a:spcPts val="500"/>
              </a:spcBef>
              <a:spcAft>
                <a:spcPct val="0"/>
              </a:spcAft>
              <a:buClr>
                <a:srgbClr val="000000"/>
              </a:buClr>
              <a:buSzPct val="100000"/>
              <a:buFont typeface="Times New Roman" pitchFamily="-106" charset="0"/>
              <a:defRPr sz="2000">
                <a:solidFill>
                  <a:srgbClr val="000000"/>
                </a:solidFill>
                <a:latin typeface="+mn-lt"/>
                <a:ea typeface="+mn-ea"/>
              </a:defRPr>
            </a:lvl7pPr>
            <a:lvl8pPr marL="3429000" indent="-228600" algn="l" defTabSz="457200" rtl="0" eaLnBrk="1" fontAlgn="base" hangingPunct="1">
              <a:spcBef>
                <a:spcPts val="500"/>
              </a:spcBef>
              <a:spcAft>
                <a:spcPct val="0"/>
              </a:spcAft>
              <a:buClr>
                <a:srgbClr val="000000"/>
              </a:buClr>
              <a:buSzPct val="100000"/>
              <a:buFont typeface="Times New Roman" pitchFamily="-106" charset="0"/>
              <a:defRPr sz="2000">
                <a:solidFill>
                  <a:srgbClr val="000000"/>
                </a:solidFill>
                <a:latin typeface="+mn-lt"/>
                <a:ea typeface="+mn-ea"/>
              </a:defRPr>
            </a:lvl8pPr>
            <a:lvl9pPr marL="3886200" indent="-228600" algn="l" defTabSz="457200" rtl="0" eaLnBrk="1" fontAlgn="base" hangingPunct="1">
              <a:spcBef>
                <a:spcPts val="500"/>
              </a:spcBef>
              <a:spcAft>
                <a:spcPct val="0"/>
              </a:spcAft>
              <a:buClr>
                <a:srgbClr val="000000"/>
              </a:buClr>
              <a:buSzPct val="100000"/>
              <a:buFont typeface="Times New Roman" pitchFamily="-106" charset="0"/>
              <a:defRPr sz="2000">
                <a:solidFill>
                  <a:srgbClr val="000000"/>
                </a:solidFill>
                <a:latin typeface="+mn-lt"/>
                <a:ea typeface="+mn-ea"/>
              </a:defRPr>
            </a:lvl9pPr>
          </a:lstStyle>
          <a:p>
            <a:pPr marL="0" marR="0" lvl="0" indent="0" algn="ctr" defTabSz="457200" rtl="0" eaLnBrk="1" fontAlgn="base" latinLnBrk="0" hangingPunct="1">
              <a:lnSpc>
                <a:spcPct val="100000"/>
              </a:lnSpc>
              <a:spcBef>
                <a:spcPts val="800"/>
              </a:spcBef>
              <a:spcAft>
                <a:spcPct val="0"/>
              </a:spcAft>
              <a:buClr>
                <a:srgbClr val="000000"/>
              </a:buClr>
              <a:buSzPct val="100000"/>
              <a:buFont typeface="Times New Roman" charset="0"/>
              <a:buNone/>
              <a:tabLst/>
              <a:defRPr/>
            </a:pPr>
            <a:r>
              <a:rPr kumimoji="0" lang="en-US" sz="3300" b="0" i="0" u="none" strike="noStrike" kern="1200" cap="none" spc="0" normalizeH="0" baseline="0" noProof="0" dirty="0">
                <a:ln>
                  <a:noFill/>
                </a:ln>
                <a:solidFill>
                  <a:srgbClr val="000000"/>
                </a:solidFill>
                <a:effectLst/>
                <a:uLnTx/>
                <a:uFillTx/>
                <a:latin typeface="Calibri"/>
                <a:ea typeface="ＭＳ Ｐゴシック"/>
                <a:cs typeface="Calibri"/>
              </a:rPr>
              <a:t>Base Cluster:</a:t>
            </a:r>
          </a:p>
          <a:p>
            <a:pPr marL="457200" marR="0" lvl="1" indent="0" algn="ctr" defTabSz="457200" rtl="0" eaLnBrk="1" fontAlgn="base" latinLnBrk="0" hangingPunct="1">
              <a:lnSpc>
                <a:spcPct val="100000"/>
              </a:lnSpc>
              <a:spcBef>
                <a:spcPts val="700"/>
              </a:spcBef>
              <a:spcAft>
                <a:spcPct val="0"/>
              </a:spcAft>
              <a:buClr>
                <a:srgbClr val="000000"/>
              </a:buClr>
              <a:buSzPct val="100000"/>
              <a:buFont typeface="Times New Roman" charset="0"/>
              <a:buNone/>
              <a:tabLst/>
              <a:defRPr/>
            </a:pPr>
            <a:r>
              <a:rPr kumimoji="0" lang="en-US" sz="3300" b="0" i="0" u="none" strike="noStrike" kern="1200" cap="none" spc="0" normalizeH="0" baseline="0" noProof="0" dirty="0">
                <a:ln>
                  <a:noFill/>
                </a:ln>
                <a:solidFill>
                  <a:srgbClr val="000000"/>
                </a:solidFill>
                <a:effectLst/>
                <a:uLnTx/>
                <a:uFillTx/>
                <a:latin typeface="Calibri"/>
                <a:ea typeface="ＭＳ Ｐゴシック"/>
                <a:cs typeface="Calibri"/>
              </a:rPr>
              <a:t>5,936 nodes</a:t>
            </a:r>
          </a:p>
          <a:p>
            <a:pPr marL="457200" marR="0" lvl="1" indent="0" algn="ctr" defTabSz="457200" rtl="0" eaLnBrk="1" fontAlgn="base" latinLnBrk="0" hangingPunct="1">
              <a:lnSpc>
                <a:spcPct val="100000"/>
              </a:lnSpc>
              <a:spcBef>
                <a:spcPts val="700"/>
              </a:spcBef>
              <a:spcAft>
                <a:spcPct val="0"/>
              </a:spcAft>
              <a:buClr>
                <a:srgbClr val="000000"/>
              </a:buClr>
              <a:buSzPct val="100000"/>
              <a:buFont typeface="Times New Roman" charset="0"/>
              <a:buNone/>
              <a:tabLst/>
              <a:defRPr/>
            </a:pPr>
            <a:r>
              <a:rPr kumimoji="0" lang="en-US" sz="3300" b="0" i="0" u="none" strike="noStrike" kern="1200" cap="none" spc="0" normalizeH="0" baseline="0" noProof="0" dirty="0">
                <a:ln>
                  <a:noFill/>
                </a:ln>
                <a:solidFill>
                  <a:srgbClr val="000000"/>
                </a:solidFill>
                <a:effectLst/>
                <a:uLnTx/>
                <a:uFillTx/>
                <a:latin typeface="Calibri"/>
                <a:ea typeface="ＭＳ Ｐゴシック"/>
                <a:cs typeface="Calibri"/>
              </a:rPr>
              <a:t>196 GB RAM / node</a:t>
            </a:r>
          </a:p>
          <a:p>
            <a:pPr marL="742950" marR="0" lvl="1" indent="-285750" algn="ctr" defTabSz="457200" rtl="0" eaLnBrk="1" fontAlgn="base" latinLnBrk="0" hangingPunct="1">
              <a:lnSpc>
                <a:spcPct val="100000"/>
              </a:lnSpc>
              <a:spcBef>
                <a:spcPts val="700"/>
              </a:spcBef>
              <a:spcAft>
                <a:spcPct val="0"/>
              </a:spcAft>
              <a:buClr>
                <a:srgbClr val="FFFFFF"/>
              </a:buClr>
              <a:buSzPct val="100000"/>
              <a:buFont typeface="Times New Roman" charset="0"/>
              <a:buChar char="–"/>
              <a:tabLst/>
              <a:defRPr/>
            </a:pPr>
            <a:endParaRPr kumimoji="0" lang="en-US" sz="7200" b="0" i="1" u="none" strike="noStrike" kern="1200" cap="none" spc="0" normalizeH="0" baseline="0" noProof="0" dirty="0">
              <a:ln>
                <a:noFill/>
              </a:ln>
              <a:solidFill>
                <a:srgbClr val="000000"/>
              </a:solidFill>
              <a:effectLst/>
              <a:uLnTx/>
              <a:uFillTx/>
              <a:latin typeface="Calibri"/>
              <a:ea typeface="ＭＳ Ｐゴシック"/>
              <a:cs typeface="Calibri"/>
            </a:endParaRPr>
          </a:p>
          <a:p>
            <a:pPr marL="742950" marR="0" lvl="1" indent="-285750" algn="ctr" defTabSz="457200" rtl="0" eaLnBrk="1" fontAlgn="base" latinLnBrk="0" hangingPunct="1">
              <a:lnSpc>
                <a:spcPct val="100000"/>
              </a:lnSpc>
              <a:spcBef>
                <a:spcPts val="700"/>
              </a:spcBef>
              <a:spcAft>
                <a:spcPct val="0"/>
              </a:spcAft>
              <a:buClr>
                <a:srgbClr val="FFFFFF"/>
              </a:buClr>
              <a:buSzPct val="100000"/>
              <a:buFont typeface="Times New Roman" charset="0"/>
              <a:buChar char="–"/>
              <a:tabLst/>
              <a:defRPr/>
            </a:pPr>
            <a:endParaRPr kumimoji="0" lang="en-US" sz="7200" b="0" i="1" u="none" strike="noStrike" kern="1200" cap="none" spc="0" normalizeH="0" baseline="0" noProof="0" dirty="0">
              <a:ln>
                <a:noFill/>
              </a:ln>
              <a:solidFill>
                <a:srgbClr val="000000"/>
              </a:solidFill>
              <a:effectLst/>
              <a:uLnTx/>
              <a:uFillTx/>
              <a:latin typeface="Calibri"/>
              <a:ea typeface="ＭＳ Ｐゴシック"/>
              <a:cs typeface="Calibri"/>
            </a:endParaRPr>
          </a:p>
          <a:p>
            <a:pPr marL="0" marR="0" lvl="0" indent="0" algn="ctr" defTabSz="457200" rtl="0" eaLnBrk="1" fontAlgn="base" latinLnBrk="0" hangingPunct="1">
              <a:lnSpc>
                <a:spcPct val="100000"/>
              </a:lnSpc>
              <a:spcBef>
                <a:spcPts val="800"/>
              </a:spcBef>
              <a:spcAft>
                <a:spcPct val="0"/>
              </a:spcAft>
              <a:buClr>
                <a:srgbClr val="000000"/>
              </a:buClr>
              <a:buSzPct val="100000"/>
              <a:buFontTx/>
              <a:buNone/>
              <a:tabLst/>
              <a:defRPr/>
            </a:pPr>
            <a:endParaRPr kumimoji="0" lang="en-US" sz="5600" b="0" i="1" u="none" strike="noStrike" kern="1200" cap="none" spc="0" normalizeH="0" baseline="0" noProof="0" dirty="0">
              <a:ln>
                <a:noFill/>
              </a:ln>
              <a:solidFill>
                <a:srgbClr val="000000"/>
              </a:solidFill>
              <a:effectLst/>
              <a:uLnTx/>
              <a:uFillTx/>
              <a:latin typeface="Calibri"/>
              <a:ea typeface="ＭＳ Ｐゴシック"/>
              <a:cs typeface="Calibri"/>
            </a:endParaRPr>
          </a:p>
          <a:p>
            <a:pPr marL="342900" marR="0" lvl="0" indent="-342900" algn="ctr" defTabSz="457200" rtl="0" eaLnBrk="1" fontAlgn="base" latinLnBrk="0" hangingPunct="1">
              <a:lnSpc>
                <a:spcPct val="100000"/>
              </a:lnSpc>
              <a:spcBef>
                <a:spcPts val="800"/>
              </a:spcBef>
              <a:spcAft>
                <a:spcPct val="0"/>
              </a:spcAft>
              <a:buClr>
                <a:srgbClr val="000000"/>
              </a:buClr>
              <a:buSzPct val="100000"/>
              <a:buFont typeface="Times New Roman" charset="0"/>
              <a:buChar char="•"/>
              <a:tabLst/>
              <a:defRPr/>
            </a:pPr>
            <a:endParaRPr kumimoji="0" lang="en-US" sz="5600" b="0" i="1" u="none" strike="noStrike" kern="1200" cap="none" spc="0" normalizeH="0" baseline="0" noProof="0" dirty="0">
              <a:ln>
                <a:noFill/>
              </a:ln>
              <a:solidFill>
                <a:srgbClr val="000000"/>
              </a:solidFill>
              <a:effectLst/>
              <a:uLnTx/>
              <a:uFillTx/>
              <a:latin typeface="Calibri"/>
              <a:ea typeface="ＭＳ Ｐゴシック"/>
              <a:cs typeface="Calibri"/>
            </a:endParaRPr>
          </a:p>
          <a:p>
            <a:pPr marL="742950" marR="0" lvl="1" indent="-285750" algn="ctr" defTabSz="457200" rtl="0" eaLnBrk="1" fontAlgn="base" latinLnBrk="0" hangingPunct="1">
              <a:lnSpc>
                <a:spcPct val="100000"/>
              </a:lnSpc>
              <a:spcBef>
                <a:spcPts val="700"/>
              </a:spcBef>
              <a:spcAft>
                <a:spcPct val="0"/>
              </a:spcAft>
              <a:buClr>
                <a:srgbClr val="000000"/>
              </a:buClr>
              <a:buSzPct val="100000"/>
              <a:buFont typeface="Times New Roman" charset="0"/>
              <a:buChar char="–"/>
              <a:tabLst/>
              <a:defRPr/>
            </a:pPr>
            <a:endParaRPr kumimoji="0" lang="en-US" sz="2800" b="0" i="0" u="none" strike="noStrike" kern="1200" cap="none" spc="0" normalizeH="0" baseline="0" noProof="0" dirty="0">
              <a:ln>
                <a:noFill/>
              </a:ln>
              <a:solidFill>
                <a:srgbClr val="000000"/>
              </a:solidFill>
              <a:effectLst/>
              <a:uLnTx/>
              <a:uFillTx/>
              <a:latin typeface="Georgia"/>
              <a:ea typeface="ＭＳ Ｐゴシック"/>
            </a:endParaRPr>
          </a:p>
          <a:p>
            <a:pPr marL="742950" marR="0" lvl="1" indent="-285750" algn="ctr" defTabSz="457200" rtl="0" eaLnBrk="1" fontAlgn="base" latinLnBrk="0" hangingPunct="1">
              <a:lnSpc>
                <a:spcPct val="100000"/>
              </a:lnSpc>
              <a:spcBef>
                <a:spcPts val="700"/>
              </a:spcBef>
              <a:spcAft>
                <a:spcPct val="0"/>
              </a:spcAft>
              <a:buClr>
                <a:srgbClr val="000000"/>
              </a:buClr>
              <a:buSzPct val="100000"/>
              <a:buFont typeface="Times New Roman" charset="0"/>
              <a:buChar char="–"/>
              <a:tabLst/>
              <a:defRPr/>
            </a:pPr>
            <a:endParaRPr kumimoji="0" lang="en-US" sz="2800" b="0" i="0" u="none" strike="noStrike" kern="1200" cap="none" spc="0" normalizeH="0" baseline="0" noProof="0" dirty="0">
              <a:ln>
                <a:noFill/>
              </a:ln>
              <a:solidFill>
                <a:srgbClr val="000000"/>
              </a:solidFill>
              <a:effectLst/>
              <a:uLnTx/>
              <a:uFillTx/>
              <a:latin typeface="Georgia"/>
              <a:ea typeface="ＭＳ Ｐゴシック"/>
            </a:endParaRPr>
          </a:p>
        </p:txBody>
      </p:sp>
      <p:sp>
        <p:nvSpPr>
          <p:cNvPr id="11" name="Rectangle 10"/>
          <p:cNvSpPr/>
          <p:nvPr/>
        </p:nvSpPr>
        <p:spPr>
          <a:xfrm>
            <a:off x="3881886" y="5334000"/>
            <a:ext cx="3200400" cy="138499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a:cs typeface="Calibri"/>
              </a:rPr>
              <a:t>Max Concurrency:</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a:cs typeface="Calibri"/>
              </a:rPr>
              <a:t>&gt;400,000 cores</a:t>
            </a:r>
          </a:p>
          <a:p>
            <a:pPr marL="457200" marR="0" lvl="1" indent="0" algn="l" defTabSz="457200" rtl="0" eaLnBrk="1" fontAlgn="auto" latinLnBrk="0" hangingPunct="1">
              <a:lnSpc>
                <a:spcPct val="100000"/>
              </a:lnSpc>
              <a:spcBef>
                <a:spcPts val="0"/>
              </a:spcBef>
              <a:spcAft>
                <a:spcPts val="0"/>
              </a:spcAft>
              <a:buClr>
                <a:srgbClr val="FFFFFF"/>
              </a:buClr>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a:cs typeface="Calibri"/>
              </a:rPr>
              <a:t>18+ PF peak</a:t>
            </a:r>
          </a:p>
        </p:txBody>
      </p:sp>
      <p:pic>
        <p:nvPicPr>
          <p:cNvPr id="10" name="Picture 9" descr="nsf-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0" y="5452172"/>
            <a:ext cx="893519" cy="898684"/>
          </a:xfrm>
          <a:prstGeom prst="rect">
            <a:avLst/>
          </a:prstGeom>
        </p:spPr>
      </p:pic>
      <p:sp>
        <p:nvSpPr>
          <p:cNvPr id="13" name="Rectangle 12"/>
          <p:cNvSpPr/>
          <p:nvPr/>
        </p:nvSpPr>
        <p:spPr>
          <a:xfrm>
            <a:off x="6923760" y="6302379"/>
            <a:ext cx="1943819"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a:cs typeface="Calibri"/>
              </a:rPr>
              <a:t>30M award</a:t>
            </a: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a:cs typeface="Calibri"/>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431" y="2416706"/>
            <a:ext cx="1463745" cy="434942"/>
          </a:xfrm>
          <a:prstGeom prst="rect">
            <a:avLst/>
          </a:prstGeom>
        </p:spPr>
      </p:pic>
      <p:sp>
        <p:nvSpPr>
          <p:cNvPr id="15" name="Rectangle 14">
            <a:extLst>
              <a:ext uri="{FF2B5EF4-FFF2-40B4-BE49-F238E27FC236}">
                <a16:creationId xmlns:a16="http://schemas.microsoft.com/office/drawing/2014/main" id="{E2206317-6D00-E44D-B164-8128088B8A4A}"/>
              </a:ext>
            </a:extLst>
          </p:cNvPr>
          <p:cNvSpPr/>
          <p:nvPr/>
        </p:nvSpPr>
        <p:spPr>
          <a:xfrm>
            <a:off x="-148635" y="4"/>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9B6AC160-BC87-E140-8FB4-4E6E37F54812}"/>
              </a:ext>
            </a:extLst>
          </p:cNvPr>
          <p:cNvSpPr txBox="1">
            <a:spLocks/>
          </p:cNvSpPr>
          <p:nvPr/>
        </p:nvSpPr>
        <p:spPr>
          <a:xfrm>
            <a:off x="-36084" y="170762"/>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What’s under the hood?</a:t>
            </a:r>
          </a:p>
        </p:txBody>
      </p:sp>
    </p:spTree>
    <p:extLst>
      <p:ext uri="{BB962C8B-B14F-4D97-AF65-F5344CB8AC3E}">
        <p14:creationId xmlns:p14="http://schemas.microsoft.com/office/powerpoint/2010/main" val="1246539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36555-8E9C-514D-B028-F9FA5D701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7765"/>
            <a:ext cx="9144000" cy="3650751"/>
          </a:xfrm>
          <a:prstGeom prst="rect">
            <a:avLst/>
          </a:prstGeom>
        </p:spPr>
      </p:pic>
      <p:cxnSp>
        <p:nvCxnSpPr>
          <p:cNvPr id="7" name="Straight Connector 6">
            <a:extLst>
              <a:ext uri="{FF2B5EF4-FFF2-40B4-BE49-F238E27FC236}">
                <a16:creationId xmlns:a16="http://schemas.microsoft.com/office/drawing/2014/main" id="{FF460909-8049-8E40-8DA2-DB3C4383147F}"/>
              </a:ext>
            </a:extLst>
          </p:cNvPr>
          <p:cNvCxnSpPr>
            <a:cxnSpLocks/>
          </p:cNvCxnSpPr>
          <p:nvPr/>
        </p:nvCxnSpPr>
        <p:spPr>
          <a:xfrm>
            <a:off x="4823013" y="2653553"/>
            <a:ext cx="1272988" cy="1524000"/>
          </a:xfrm>
          <a:prstGeom prst="line">
            <a:avLst/>
          </a:prstGeom>
          <a:ln w="244475">
            <a:solidFill>
              <a:srgbClr val="FF0000">
                <a:alpha val="6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59EBD7-00CD-2D4D-868E-0899D4C3E72E}"/>
              </a:ext>
            </a:extLst>
          </p:cNvPr>
          <p:cNvCxnSpPr>
            <a:cxnSpLocks/>
          </p:cNvCxnSpPr>
          <p:nvPr/>
        </p:nvCxnSpPr>
        <p:spPr>
          <a:xfrm flipH="1">
            <a:off x="4661647" y="2653553"/>
            <a:ext cx="1434354" cy="1577788"/>
          </a:xfrm>
          <a:prstGeom prst="line">
            <a:avLst/>
          </a:prstGeom>
          <a:ln w="244475">
            <a:solidFill>
              <a:srgbClr val="FF0000">
                <a:alpha val="67000"/>
              </a:srgb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F8A9312-6CD4-4D45-9F7C-E659072EECCC}"/>
              </a:ext>
            </a:extLst>
          </p:cNvPr>
          <p:cNvSpPr/>
          <p:nvPr/>
        </p:nvSpPr>
        <p:spPr>
          <a:xfrm>
            <a:off x="-148635" y="17933"/>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E6F9E2F-EE78-4945-9BBB-99EE760F2A28}"/>
              </a:ext>
            </a:extLst>
          </p:cNvPr>
          <p:cNvSpPr txBox="1">
            <a:spLocks/>
          </p:cNvSpPr>
          <p:nvPr/>
        </p:nvSpPr>
        <p:spPr>
          <a:xfrm>
            <a:off x="-36084" y="170762"/>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No Credit Card Required</a:t>
            </a:r>
          </a:p>
        </p:txBody>
      </p:sp>
    </p:spTree>
    <p:extLst>
      <p:ext uri="{BB962C8B-B14F-4D97-AF65-F5344CB8AC3E}">
        <p14:creationId xmlns:p14="http://schemas.microsoft.com/office/powerpoint/2010/main" val="1717269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80418" y="571753"/>
            <a:ext cx="3596753" cy="6245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978" y="1461753"/>
            <a:ext cx="2657411" cy="2678502"/>
          </a:xfrm>
          <a:prstGeom prst="rect">
            <a:avLst/>
          </a:prstGeom>
        </p:spPr>
      </p:pic>
      <p:sp>
        <p:nvSpPr>
          <p:cNvPr id="5" name="Rectangle 4">
            <a:extLst>
              <a:ext uri="{FF2B5EF4-FFF2-40B4-BE49-F238E27FC236}">
                <a16:creationId xmlns:a16="http://schemas.microsoft.com/office/drawing/2014/main" id="{D41F511C-FA20-5349-AA70-00018A459BF6}"/>
              </a:ext>
            </a:extLst>
          </p:cNvPr>
          <p:cNvSpPr/>
          <p:nvPr/>
        </p:nvSpPr>
        <p:spPr>
          <a:xfrm>
            <a:off x="-148635" y="0"/>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E9505D3-7002-C14E-A82E-D5E9EBD77567}"/>
              </a:ext>
            </a:extLst>
          </p:cNvPr>
          <p:cNvSpPr txBox="1">
            <a:spLocks/>
          </p:cNvSpPr>
          <p:nvPr/>
        </p:nvSpPr>
        <p:spPr>
          <a:xfrm>
            <a:off x="-36084" y="152829"/>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A Registry of </a:t>
            </a:r>
            <a:r>
              <a:rPr lang="en-US" sz="3200" b="1" dirty="0" err="1"/>
              <a:t>Biocontainers</a:t>
            </a:r>
            <a:endParaRPr lang="en-US" sz="3200" b="1" dirty="0"/>
          </a:p>
        </p:txBody>
      </p:sp>
      <p:sp>
        <p:nvSpPr>
          <p:cNvPr id="7" name="Title 1">
            <a:extLst>
              <a:ext uri="{FF2B5EF4-FFF2-40B4-BE49-F238E27FC236}">
                <a16:creationId xmlns:a16="http://schemas.microsoft.com/office/drawing/2014/main" id="{04F0D5C0-0F08-2742-843C-9BE086100EAD}"/>
              </a:ext>
            </a:extLst>
          </p:cNvPr>
          <p:cNvSpPr txBox="1">
            <a:spLocks/>
          </p:cNvSpPr>
          <p:nvPr/>
        </p:nvSpPr>
        <p:spPr>
          <a:xfrm>
            <a:off x="996467" y="4337479"/>
            <a:ext cx="4076643" cy="1751163"/>
          </a:xfrm>
          <a:prstGeom prst="rect">
            <a:avLst/>
          </a:prstGeom>
        </p:spPr>
        <p:txBody>
          <a:bodyPr>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800" b="1" dirty="0">
                <a:solidFill>
                  <a:srgbClr val="1C7FA1"/>
                </a:solidFill>
              </a:rPr>
              <a:t>6K+ containers</a:t>
            </a: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1C7FA1"/>
                </a:solidFill>
                <a:effectLst/>
                <a:uLnTx/>
                <a:uFillTx/>
                <a:latin typeface="Calibri" pitchFamily="34" charset="0"/>
                <a:ea typeface="+mj-ea"/>
                <a:cs typeface="Calibri" pitchFamily="34" charset="0"/>
              </a:rPr>
              <a:t>Community-driven</a:t>
            </a: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800" b="1" dirty="0">
                <a:solidFill>
                  <a:srgbClr val="1C7FA1"/>
                </a:solidFill>
              </a:rPr>
              <a:t>Serving the “long-tail”</a:t>
            </a:r>
            <a:endParaRPr kumimoji="0" lang="en-US" sz="2800" b="1" i="0" u="none" strike="noStrike" kern="1200" cap="none" spc="0" normalizeH="0" baseline="0" noProof="0" dirty="0">
              <a:ln>
                <a:noFill/>
              </a:ln>
              <a:solidFill>
                <a:srgbClr val="1C7FA1"/>
              </a:solidFill>
              <a:effectLst/>
              <a:uLnTx/>
              <a:uFillTx/>
              <a:latin typeface="Calibri" pitchFamily="34" charset="0"/>
              <a:ea typeface="+mj-ea"/>
              <a:cs typeface="Calibri"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1C7FA1"/>
              </a:solidFill>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2283543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4DBE88-8D9F-9640-A04D-813385E64E9A}"/>
              </a:ext>
            </a:extLst>
          </p:cNvPr>
          <p:cNvPicPr>
            <a:picLocks noChangeAspect="1"/>
          </p:cNvPicPr>
          <p:nvPr/>
        </p:nvPicPr>
        <p:blipFill rotWithShape="1">
          <a:blip r:embed="rId2"/>
          <a:srcRect b="10850"/>
          <a:stretch/>
        </p:blipFill>
        <p:spPr>
          <a:xfrm>
            <a:off x="36774" y="519955"/>
            <a:ext cx="6353735" cy="6113929"/>
          </a:xfrm>
          <a:prstGeom prst="rect">
            <a:avLst/>
          </a:prstGeom>
        </p:spPr>
      </p:pic>
      <p:pic>
        <p:nvPicPr>
          <p:cNvPr id="5" name="Picture 4">
            <a:extLst>
              <a:ext uri="{FF2B5EF4-FFF2-40B4-BE49-F238E27FC236}">
                <a16:creationId xmlns:a16="http://schemas.microsoft.com/office/drawing/2014/main" id="{C4DFAA8C-0D54-7C4B-98D1-7563EC6DB03F}"/>
              </a:ext>
            </a:extLst>
          </p:cNvPr>
          <p:cNvPicPr>
            <a:picLocks noChangeAspect="1"/>
          </p:cNvPicPr>
          <p:nvPr/>
        </p:nvPicPr>
        <p:blipFill>
          <a:blip r:embed="rId3"/>
          <a:stretch>
            <a:fillRect/>
          </a:stretch>
        </p:blipFill>
        <p:spPr>
          <a:xfrm>
            <a:off x="3756941" y="1715908"/>
            <a:ext cx="5267135" cy="3549460"/>
          </a:xfrm>
          <a:prstGeom prst="rect">
            <a:avLst/>
          </a:prstGeom>
        </p:spPr>
      </p:pic>
      <p:cxnSp>
        <p:nvCxnSpPr>
          <p:cNvPr id="8" name="Straight Arrow Connector 7">
            <a:extLst>
              <a:ext uri="{FF2B5EF4-FFF2-40B4-BE49-F238E27FC236}">
                <a16:creationId xmlns:a16="http://schemas.microsoft.com/office/drawing/2014/main" id="{B0185347-2126-214D-9845-BDFD75BBF6F8}"/>
              </a:ext>
            </a:extLst>
          </p:cNvPr>
          <p:cNvCxnSpPr>
            <a:cxnSpLocks/>
          </p:cNvCxnSpPr>
          <p:nvPr/>
        </p:nvCxnSpPr>
        <p:spPr>
          <a:xfrm flipH="1" flipV="1">
            <a:off x="2242730" y="1438637"/>
            <a:ext cx="1369900" cy="738757"/>
          </a:xfrm>
          <a:prstGeom prst="straightConnector1">
            <a:avLst/>
          </a:prstGeom>
          <a:ln w="6985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F1255B7-BF9A-A043-9EBC-92E7E95FB1A8}"/>
              </a:ext>
            </a:extLst>
          </p:cNvPr>
          <p:cNvSpPr txBox="1"/>
          <p:nvPr/>
        </p:nvSpPr>
        <p:spPr>
          <a:xfrm>
            <a:off x="1192117" y="1622618"/>
            <a:ext cx="177703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Add or Update Parameters</a:t>
            </a:r>
          </a:p>
        </p:txBody>
      </p:sp>
      <p:sp>
        <p:nvSpPr>
          <p:cNvPr id="6" name="Rectangle 5">
            <a:extLst>
              <a:ext uri="{FF2B5EF4-FFF2-40B4-BE49-F238E27FC236}">
                <a16:creationId xmlns:a16="http://schemas.microsoft.com/office/drawing/2014/main" id="{9B2F4F03-9A5E-5F4A-AD62-6B6458082A57}"/>
              </a:ext>
            </a:extLst>
          </p:cNvPr>
          <p:cNvSpPr/>
          <p:nvPr/>
        </p:nvSpPr>
        <p:spPr>
          <a:xfrm>
            <a:off x="-148635" y="35862"/>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D93C11F-802A-C94F-AC43-6D968FB89948}"/>
              </a:ext>
            </a:extLst>
          </p:cNvPr>
          <p:cNvSpPr txBox="1">
            <a:spLocks/>
          </p:cNvSpPr>
          <p:nvPr/>
        </p:nvSpPr>
        <p:spPr>
          <a:xfrm>
            <a:off x="-36084" y="188691"/>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The Appetizer</a:t>
            </a:r>
          </a:p>
        </p:txBody>
      </p:sp>
    </p:spTree>
    <p:extLst>
      <p:ext uri="{BB962C8B-B14F-4D97-AF65-F5344CB8AC3E}">
        <p14:creationId xmlns:p14="http://schemas.microsoft.com/office/powerpoint/2010/main" val="586197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547"/>
            <a:ext cx="9144000" cy="4594936"/>
          </a:xfrm>
          <a:prstGeom prst="rect">
            <a:avLst/>
          </a:prstGeom>
        </p:spPr>
      </p:pic>
      <p:sp>
        <p:nvSpPr>
          <p:cNvPr id="6" name="Rectangle 5">
            <a:extLst>
              <a:ext uri="{FF2B5EF4-FFF2-40B4-BE49-F238E27FC236}">
                <a16:creationId xmlns:a16="http://schemas.microsoft.com/office/drawing/2014/main" id="{E7ECA60F-C892-EB43-AE29-15E50CDEF40D}"/>
              </a:ext>
            </a:extLst>
          </p:cNvPr>
          <p:cNvSpPr/>
          <p:nvPr/>
        </p:nvSpPr>
        <p:spPr>
          <a:xfrm>
            <a:off x="-148635" y="35862"/>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090C103-61FE-1147-AFD3-40C49AB7987A}"/>
              </a:ext>
            </a:extLst>
          </p:cNvPr>
          <p:cNvSpPr txBox="1">
            <a:spLocks/>
          </p:cNvSpPr>
          <p:nvPr/>
        </p:nvSpPr>
        <p:spPr>
          <a:xfrm>
            <a:off x="-36084" y="188691"/>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err="1"/>
              <a:t>iVirus</a:t>
            </a:r>
            <a:r>
              <a:rPr lang="en-US" sz="3200" b="1" dirty="0"/>
              <a:t>: Community-driven Apps</a:t>
            </a:r>
          </a:p>
        </p:txBody>
      </p:sp>
      <p:pic>
        <p:nvPicPr>
          <p:cNvPr id="4" name="Picture 3">
            <a:extLst>
              <a:ext uri="{FF2B5EF4-FFF2-40B4-BE49-F238E27FC236}">
                <a16:creationId xmlns:a16="http://schemas.microsoft.com/office/drawing/2014/main" id="{E6119A4D-BB86-D041-9CE4-3B45DFE71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12" y="5537483"/>
            <a:ext cx="1193800" cy="1193800"/>
          </a:xfrm>
          <a:prstGeom prst="rect">
            <a:avLst/>
          </a:prstGeom>
        </p:spPr>
      </p:pic>
      <p:sp>
        <p:nvSpPr>
          <p:cNvPr id="5" name="Title 1"/>
          <p:cNvSpPr txBox="1">
            <a:spLocks/>
          </p:cNvSpPr>
          <p:nvPr/>
        </p:nvSpPr>
        <p:spPr>
          <a:xfrm>
            <a:off x="582436" y="6294915"/>
            <a:ext cx="8328142" cy="1751163"/>
          </a:xfrm>
          <a:prstGeom prst="rect">
            <a:avLst/>
          </a:prstGeom>
        </p:spPr>
        <p:txBody>
          <a:bodyPr>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lumMod val="75000"/>
                    <a:lumOff val="25000"/>
                  </a:schemeClr>
                </a:solidFill>
                <a:effectLst/>
                <a:uLnTx/>
                <a:uFillTx/>
                <a:latin typeface="Calibri" pitchFamily="34" charset="0"/>
                <a:ea typeface="+mj-ea"/>
                <a:cs typeface="Calibri" pitchFamily="34" charset="0"/>
              </a:rPr>
              <a:t>Apps from the Sullivan &amp; Rich labs at Ohio State University</a:t>
            </a:r>
          </a:p>
        </p:txBody>
      </p:sp>
    </p:spTree>
    <p:extLst>
      <p:ext uri="{BB962C8B-B14F-4D97-AF65-F5344CB8AC3E}">
        <p14:creationId xmlns:p14="http://schemas.microsoft.com/office/powerpoint/2010/main" val="3358430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nvPr>
        </p:nvGraphicFramePr>
        <p:xfrm>
          <a:off x="-1211568" y="1267036"/>
          <a:ext cx="7056784" cy="43239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16"/>
          <p:cNvSpPr txBox="1">
            <a:spLocks noChangeArrowheads="1"/>
          </p:cNvSpPr>
          <p:nvPr/>
        </p:nvSpPr>
        <p:spPr bwMode="auto">
          <a:xfrm>
            <a:off x="207640" y="5590964"/>
            <a:ext cx="4070631" cy="523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00" tIns="45702" rIns="91400" bIns="45702">
            <a:spAutoFit/>
          </a:bodyPr>
          <a:lstStyle>
            <a:lvl1pPr eaLnBrk="0" hangingPunct="0">
              <a:defRPr sz="2400">
                <a:solidFill>
                  <a:schemeClr val="bg2"/>
                </a:solidFill>
                <a:latin typeface="Arial" charset="0"/>
                <a:ea typeface="ＭＳ Ｐゴシック" charset="0"/>
                <a:cs typeface="ＭＳ Ｐゴシック" charset="0"/>
              </a:defRPr>
            </a:lvl1pPr>
            <a:lvl2pPr marL="742950" indent="-285750" eaLnBrk="0" hangingPunct="0">
              <a:defRPr sz="2400">
                <a:solidFill>
                  <a:schemeClr val="bg2"/>
                </a:solidFill>
                <a:latin typeface="Arial" charset="0"/>
                <a:ea typeface="ＭＳ Ｐゴシック" charset="0"/>
              </a:defRPr>
            </a:lvl2pPr>
            <a:lvl3pPr marL="1143000" indent="-228600" eaLnBrk="0" hangingPunct="0">
              <a:defRPr sz="2400">
                <a:solidFill>
                  <a:schemeClr val="bg2"/>
                </a:solidFill>
                <a:latin typeface="Arial" charset="0"/>
                <a:ea typeface="ＭＳ Ｐゴシック" charset="0"/>
              </a:defRPr>
            </a:lvl3pPr>
            <a:lvl4pPr marL="1600200" indent="-228600" eaLnBrk="0" hangingPunct="0">
              <a:defRPr sz="2400">
                <a:solidFill>
                  <a:schemeClr val="bg2"/>
                </a:solidFill>
                <a:latin typeface="Arial" charset="0"/>
                <a:ea typeface="ＭＳ Ｐゴシック" charset="0"/>
              </a:defRPr>
            </a:lvl4pPr>
            <a:lvl5pPr marL="2057400" indent="-228600" eaLnBrk="0" hangingPunct="0">
              <a:defRPr sz="2400">
                <a:solidFill>
                  <a:schemeClr val="bg2"/>
                </a:solidFill>
                <a:latin typeface="Arial" charset="0"/>
                <a:ea typeface="ＭＳ Ｐゴシック" charset="0"/>
              </a:defRPr>
            </a:lvl5pPr>
            <a:lvl6pPr marL="2514600" indent="-228600" algn="ctr" eaLnBrk="0" fontAlgn="base" hangingPunct="0">
              <a:spcBef>
                <a:spcPct val="0"/>
              </a:spcBef>
              <a:spcAft>
                <a:spcPct val="0"/>
              </a:spcAft>
              <a:defRPr sz="2400">
                <a:solidFill>
                  <a:schemeClr val="bg2"/>
                </a:solidFill>
                <a:latin typeface="Arial" charset="0"/>
                <a:ea typeface="ＭＳ Ｐゴシック" charset="0"/>
              </a:defRPr>
            </a:lvl6pPr>
            <a:lvl7pPr marL="2971800" indent="-228600" algn="ctr" eaLnBrk="0" fontAlgn="base" hangingPunct="0">
              <a:spcBef>
                <a:spcPct val="0"/>
              </a:spcBef>
              <a:spcAft>
                <a:spcPct val="0"/>
              </a:spcAft>
              <a:defRPr sz="2400">
                <a:solidFill>
                  <a:schemeClr val="bg2"/>
                </a:solidFill>
                <a:latin typeface="Arial" charset="0"/>
                <a:ea typeface="ＭＳ Ｐゴシック" charset="0"/>
              </a:defRPr>
            </a:lvl7pPr>
            <a:lvl8pPr marL="3429000" indent="-228600" algn="ctr" eaLnBrk="0" fontAlgn="base" hangingPunct="0">
              <a:spcBef>
                <a:spcPct val="0"/>
              </a:spcBef>
              <a:spcAft>
                <a:spcPct val="0"/>
              </a:spcAft>
              <a:defRPr sz="2400">
                <a:solidFill>
                  <a:schemeClr val="bg2"/>
                </a:solidFill>
                <a:latin typeface="Arial" charset="0"/>
                <a:ea typeface="ＭＳ Ｐゴシック" charset="0"/>
              </a:defRPr>
            </a:lvl8pPr>
            <a:lvl9pPr marL="3886200" indent="-228600" algn="ctr" eaLnBrk="0" fontAlgn="base" hangingPunct="0">
              <a:spcBef>
                <a:spcPct val="0"/>
              </a:spcBef>
              <a:spcAft>
                <a:spcPct val="0"/>
              </a:spcAft>
              <a:defRPr sz="2400">
                <a:solidFill>
                  <a:schemeClr val="bg2"/>
                </a:solidFill>
                <a:latin typeface="Arial" charset="0"/>
                <a:ea typeface="ＭＳ Ｐゴシック" charset="0"/>
              </a:defRPr>
            </a:lvl9pPr>
          </a:lstStyle>
          <a:p>
            <a:pPr algn="ctr" eaLnBrk="1" fontAlgn="base" hangingPunct="1">
              <a:spcBef>
                <a:spcPct val="0"/>
              </a:spcBef>
              <a:spcAft>
                <a:spcPct val="0"/>
              </a:spcAft>
            </a:pPr>
            <a:r>
              <a:rPr lang="en-US" sz="2800" b="1" dirty="0" err="1">
                <a:solidFill>
                  <a:schemeClr val="tx1"/>
                </a:solidFill>
                <a:latin typeface="Calibri" charset="0"/>
              </a:rPr>
              <a:t>Microbiome</a:t>
            </a:r>
            <a:endParaRPr lang="en-US" sz="2800" b="1" dirty="0">
              <a:solidFill>
                <a:schemeClr val="tx1"/>
              </a:solidFill>
              <a:latin typeface="Calibri" charset="0"/>
            </a:endParaRPr>
          </a:p>
        </p:txBody>
      </p:sp>
      <p:sp>
        <p:nvSpPr>
          <p:cNvPr id="4" name="TextBox 28"/>
          <p:cNvSpPr txBox="1">
            <a:spLocks noChangeArrowheads="1"/>
          </p:cNvSpPr>
          <p:nvPr/>
        </p:nvSpPr>
        <p:spPr bwMode="auto">
          <a:xfrm>
            <a:off x="2235284" y="2552218"/>
            <a:ext cx="2042987" cy="12618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0" tIns="45702" rIns="91400" bIns="45702">
            <a:spAutoFit/>
          </a:bodyPr>
          <a:lstStyle>
            <a:lvl1pPr eaLnBrk="0" hangingPunct="0">
              <a:defRPr sz="2400">
                <a:solidFill>
                  <a:schemeClr val="bg2"/>
                </a:solidFill>
                <a:latin typeface="Arial" charset="0"/>
                <a:ea typeface="ＭＳ Ｐゴシック" charset="0"/>
                <a:cs typeface="ＭＳ Ｐゴシック" charset="0"/>
              </a:defRPr>
            </a:lvl1pPr>
            <a:lvl2pPr marL="742950" indent="-285750" eaLnBrk="0" hangingPunct="0">
              <a:defRPr sz="2400">
                <a:solidFill>
                  <a:schemeClr val="bg2"/>
                </a:solidFill>
                <a:latin typeface="Arial" charset="0"/>
                <a:ea typeface="ＭＳ Ｐゴシック" charset="0"/>
              </a:defRPr>
            </a:lvl2pPr>
            <a:lvl3pPr marL="1143000" indent="-228600" eaLnBrk="0" hangingPunct="0">
              <a:defRPr sz="2400">
                <a:solidFill>
                  <a:schemeClr val="bg2"/>
                </a:solidFill>
                <a:latin typeface="Arial" charset="0"/>
                <a:ea typeface="ＭＳ Ｐゴシック" charset="0"/>
              </a:defRPr>
            </a:lvl3pPr>
            <a:lvl4pPr marL="1600200" indent="-228600" eaLnBrk="0" hangingPunct="0">
              <a:defRPr sz="2400">
                <a:solidFill>
                  <a:schemeClr val="bg2"/>
                </a:solidFill>
                <a:latin typeface="Arial" charset="0"/>
                <a:ea typeface="ＭＳ Ｐゴシック" charset="0"/>
              </a:defRPr>
            </a:lvl4pPr>
            <a:lvl5pPr marL="2057400" indent="-228600" eaLnBrk="0" hangingPunct="0">
              <a:defRPr sz="2400">
                <a:solidFill>
                  <a:schemeClr val="bg2"/>
                </a:solidFill>
                <a:latin typeface="Arial" charset="0"/>
                <a:ea typeface="ＭＳ Ｐゴシック" charset="0"/>
              </a:defRPr>
            </a:lvl5pPr>
            <a:lvl6pPr marL="2514600" indent="-228600" algn="ctr" eaLnBrk="0" fontAlgn="base" hangingPunct="0">
              <a:spcBef>
                <a:spcPct val="0"/>
              </a:spcBef>
              <a:spcAft>
                <a:spcPct val="0"/>
              </a:spcAft>
              <a:defRPr sz="2400">
                <a:solidFill>
                  <a:schemeClr val="bg2"/>
                </a:solidFill>
                <a:latin typeface="Arial" charset="0"/>
                <a:ea typeface="ＭＳ Ｐゴシック" charset="0"/>
              </a:defRPr>
            </a:lvl6pPr>
            <a:lvl7pPr marL="2971800" indent="-228600" algn="ctr" eaLnBrk="0" fontAlgn="base" hangingPunct="0">
              <a:spcBef>
                <a:spcPct val="0"/>
              </a:spcBef>
              <a:spcAft>
                <a:spcPct val="0"/>
              </a:spcAft>
              <a:defRPr sz="2400">
                <a:solidFill>
                  <a:schemeClr val="bg2"/>
                </a:solidFill>
                <a:latin typeface="Arial" charset="0"/>
                <a:ea typeface="ＭＳ Ｐゴシック" charset="0"/>
              </a:defRPr>
            </a:lvl7pPr>
            <a:lvl8pPr marL="3429000" indent="-228600" algn="ctr" eaLnBrk="0" fontAlgn="base" hangingPunct="0">
              <a:spcBef>
                <a:spcPct val="0"/>
              </a:spcBef>
              <a:spcAft>
                <a:spcPct val="0"/>
              </a:spcAft>
              <a:defRPr sz="2400">
                <a:solidFill>
                  <a:schemeClr val="bg2"/>
                </a:solidFill>
                <a:latin typeface="Arial" charset="0"/>
                <a:ea typeface="ＭＳ Ｐゴシック" charset="0"/>
              </a:defRPr>
            </a:lvl8pPr>
            <a:lvl9pPr marL="3886200" indent="-228600" algn="ctr" eaLnBrk="0" fontAlgn="base" hangingPunct="0">
              <a:spcBef>
                <a:spcPct val="0"/>
              </a:spcBef>
              <a:spcAft>
                <a:spcPct val="0"/>
              </a:spcAft>
              <a:defRPr sz="2400">
                <a:solidFill>
                  <a:schemeClr val="bg2"/>
                </a:solidFill>
                <a:latin typeface="Arial" charset="0"/>
                <a:ea typeface="ＭＳ Ｐゴシック" charset="0"/>
              </a:defRPr>
            </a:lvl9pPr>
          </a:lstStyle>
          <a:p>
            <a:pPr algn="ctr" eaLnBrk="1" fontAlgn="base" hangingPunct="1">
              <a:spcBef>
                <a:spcPct val="0"/>
              </a:spcBef>
              <a:spcAft>
                <a:spcPct val="0"/>
              </a:spcAft>
            </a:pPr>
            <a:r>
              <a:rPr lang="en-US" sz="3600" b="1" dirty="0">
                <a:solidFill>
                  <a:schemeClr val="bg1"/>
                </a:solidFill>
                <a:latin typeface="Calibri" charset="0"/>
              </a:rPr>
              <a:t>Unknown</a:t>
            </a:r>
          </a:p>
          <a:p>
            <a:pPr algn="ctr" eaLnBrk="1" fontAlgn="base" hangingPunct="1">
              <a:spcBef>
                <a:spcPct val="0"/>
              </a:spcBef>
              <a:spcAft>
                <a:spcPct val="0"/>
              </a:spcAft>
            </a:pPr>
            <a:r>
              <a:rPr lang="en-US" sz="4000" b="1" dirty="0">
                <a:solidFill>
                  <a:schemeClr val="bg1"/>
                </a:solidFill>
                <a:latin typeface="Calibri" charset="0"/>
              </a:rPr>
              <a:t>43%</a:t>
            </a:r>
          </a:p>
        </p:txBody>
      </p:sp>
      <p:sp>
        <p:nvSpPr>
          <p:cNvPr id="5" name="TextBox 28"/>
          <p:cNvSpPr txBox="1">
            <a:spLocks noChangeArrowheads="1"/>
          </p:cNvSpPr>
          <p:nvPr/>
        </p:nvSpPr>
        <p:spPr bwMode="auto">
          <a:xfrm>
            <a:off x="713052" y="2686538"/>
            <a:ext cx="1493084" cy="13849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0" tIns="45702" rIns="91400" bIns="45702">
            <a:spAutoFit/>
          </a:bodyPr>
          <a:lstStyle>
            <a:lvl1pPr eaLnBrk="0" hangingPunct="0">
              <a:defRPr sz="2400">
                <a:solidFill>
                  <a:schemeClr val="bg2"/>
                </a:solidFill>
                <a:latin typeface="Arial" charset="0"/>
                <a:ea typeface="ＭＳ Ｐゴシック" charset="0"/>
                <a:cs typeface="ＭＳ Ｐゴシック" charset="0"/>
              </a:defRPr>
            </a:lvl1pPr>
            <a:lvl2pPr marL="742950" indent="-285750" eaLnBrk="0" hangingPunct="0">
              <a:defRPr sz="2400">
                <a:solidFill>
                  <a:schemeClr val="bg2"/>
                </a:solidFill>
                <a:latin typeface="Arial" charset="0"/>
                <a:ea typeface="ＭＳ Ｐゴシック" charset="0"/>
              </a:defRPr>
            </a:lvl2pPr>
            <a:lvl3pPr marL="1143000" indent="-228600" eaLnBrk="0" hangingPunct="0">
              <a:defRPr sz="2400">
                <a:solidFill>
                  <a:schemeClr val="bg2"/>
                </a:solidFill>
                <a:latin typeface="Arial" charset="0"/>
                <a:ea typeface="ＭＳ Ｐゴシック" charset="0"/>
              </a:defRPr>
            </a:lvl3pPr>
            <a:lvl4pPr marL="1600200" indent="-228600" eaLnBrk="0" hangingPunct="0">
              <a:defRPr sz="2400">
                <a:solidFill>
                  <a:schemeClr val="bg2"/>
                </a:solidFill>
                <a:latin typeface="Arial" charset="0"/>
                <a:ea typeface="ＭＳ Ｐゴシック" charset="0"/>
              </a:defRPr>
            </a:lvl4pPr>
            <a:lvl5pPr marL="2057400" indent="-228600" eaLnBrk="0" hangingPunct="0">
              <a:defRPr sz="2400">
                <a:solidFill>
                  <a:schemeClr val="bg2"/>
                </a:solidFill>
                <a:latin typeface="Arial" charset="0"/>
                <a:ea typeface="ＭＳ Ｐゴシック" charset="0"/>
              </a:defRPr>
            </a:lvl5pPr>
            <a:lvl6pPr marL="2514600" indent="-228600" algn="ctr" eaLnBrk="0" fontAlgn="base" hangingPunct="0">
              <a:spcBef>
                <a:spcPct val="0"/>
              </a:spcBef>
              <a:spcAft>
                <a:spcPct val="0"/>
              </a:spcAft>
              <a:defRPr sz="2400">
                <a:solidFill>
                  <a:schemeClr val="bg2"/>
                </a:solidFill>
                <a:latin typeface="Arial" charset="0"/>
                <a:ea typeface="ＭＳ Ｐゴシック" charset="0"/>
              </a:defRPr>
            </a:lvl6pPr>
            <a:lvl7pPr marL="2971800" indent="-228600" algn="ctr" eaLnBrk="0" fontAlgn="base" hangingPunct="0">
              <a:spcBef>
                <a:spcPct val="0"/>
              </a:spcBef>
              <a:spcAft>
                <a:spcPct val="0"/>
              </a:spcAft>
              <a:defRPr sz="2400">
                <a:solidFill>
                  <a:schemeClr val="bg2"/>
                </a:solidFill>
                <a:latin typeface="Arial" charset="0"/>
                <a:ea typeface="ＭＳ Ｐゴシック" charset="0"/>
              </a:defRPr>
            </a:lvl7pPr>
            <a:lvl8pPr marL="3429000" indent="-228600" algn="ctr" eaLnBrk="0" fontAlgn="base" hangingPunct="0">
              <a:spcBef>
                <a:spcPct val="0"/>
              </a:spcBef>
              <a:spcAft>
                <a:spcPct val="0"/>
              </a:spcAft>
              <a:defRPr sz="2400">
                <a:solidFill>
                  <a:schemeClr val="bg2"/>
                </a:solidFill>
                <a:latin typeface="Arial" charset="0"/>
                <a:ea typeface="ＭＳ Ｐゴシック" charset="0"/>
              </a:defRPr>
            </a:lvl8pPr>
            <a:lvl9pPr marL="3886200" indent="-228600" algn="ctr" eaLnBrk="0" fontAlgn="base" hangingPunct="0">
              <a:spcBef>
                <a:spcPct val="0"/>
              </a:spcBef>
              <a:spcAft>
                <a:spcPct val="0"/>
              </a:spcAft>
              <a:defRPr sz="2400">
                <a:solidFill>
                  <a:schemeClr val="bg2"/>
                </a:solidFill>
                <a:latin typeface="Arial" charset="0"/>
                <a:ea typeface="ＭＳ Ｐゴシック" charset="0"/>
              </a:defRPr>
            </a:lvl9pPr>
          </a:lstStyle>
          <a:p>
            <a:pPr algn="ctr" eaLnBrk="1" fontAlgn="base" hangingPunct="1">
              <a:spcBef>
                <a:spcPct val="0"/>
              </a:spcBef>
              <a:spcAft>
                <a:spcPct val="0"/>
              </a:spcAft>
            </a:pPr>
            <a:r>
              <a:rPr lang="en-US" sz="2800" b="1" dirty="0">
                <a:solidFill>
                  <a:srgbClr val="000000"/>
                </a:solidFill>
                <a:latin typeface="Calibri" charset="0"/>
              </a:rPr>
              <a:t>Known </a:t>
            </a:r>
          </a:p>
          <a:p>
            <a:pPr algn="ctr" eaLnBrk="1" fontAlgn="base" hangingPunct="1">
              <a:spcBef>
                <a:spcPct val="0"/>
              </a:spcBef>
              <a:spcAft>
                <a:spcPct val="0"/>
              </a:spcAft>
            </a:pPr>
            <a:r>
              <a:rPr lang="en-US" sz="2800" b="1" dirty="0">
                <a:solidFill>
                  <a:srgbClr val="000000"/>
                </a:solidFill>
                <a:latin typeface="Calibri" charset="0"/>
              </a:rPr>
              <a:t>Bacteria </a:t>
            </a:r>
          </a:p>
          <a:p>
            <a:pPr algn="ctr" eaLnBrk="1" fontAlgn="base" hangingPunct="1">
              <a:spcBef>
                <a:spcPct val="0"/>
              </a:spcBef>
              <a:spcAft>
                <a:spcPct val="0"/>
              </a:spcAft>
            </a:pPr>
            <a:r>
              <a:rPr lang="en-US" sz="2800" b="1" dirty="0">
                <a:solidFill>
                  <a:srgbClr val="000000"/>
                </a:solidFill>
                <a:latin typeface="Calibri" charset="0"/>
              </a:rPr>
              <a:t>57%</a:t>
            </a:r>
          </a:p>
        </p:txBody>
      </p:sp>
      <p:graphicFrame>
        <p:nvGraphicFramePr>
          <p:cNvPr id="6" name="Chart 5"/>
          <p:cNvGraphicFramePr>
            <a:graphicFrameLocks/>
          </p:cNvGraphicFramePr>
          <p:nvPr>
            <p:extLst/>
          </p:nvPr>
        </p:nvGraphicFramePr>
        <p:xfrm>
          <a:off x="4130756" y="1420569"/>
          <a:ext cx="5364088" cy="4248472"/>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17"/>
          <p:cNvSpPr txBox="1">
            <a:spLocks noChangeArrowheads="1"/>
          </p:cNvSpPr>
          <p:nvPr/>
        </p:nvSpPr>
        <p:spPr bwMode="auto">
          <a:xfrm>
            <a:off x="4817985" y="5657850"/>
            <a:ext cx="3944679" cy="523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00" tIns="45702" rIns="91400" bIns="45702">
            <a:spAutoFit/>
          </a:bodyPr>
          <a:lstStyle>
            <a:lvl1pPr eaLnBrk="0" hangingPunct="0">
              <a:defRPr sz="2400">
                <a:solidFill>
                  <a:schemeClr val="bg2"/>
                </a:solidFill>
                <a:latin typeface="Arial" charset="0"/>
                <a:ea typeface="ＭＳ Ｐゴシック" charset="0"/>
                <a:cs typeface="ＭＳ Ｐゴシック" charset="0"/>
              </a:defRPr>
            </a:lvl1pPr>
            <a:lvl2pPr marL="742950" indent="-285750" eaLnBrk="0" hangingPunct="0">
              <a:defRPr sz="2400">
                <a:solidFill>
                  <a:schemeClr val="bg2"/>
                </a:solidFill>
                <a:latin typeface="Arial" charset="0"/>
                <a:ea typeface="ＭＳ Ｐゴシック" charset="0"/>
              </a:defRPr>
            </a:lvl2pPr>
            <a:lvl3pPr marL="1143000" indent="-228600" eaLnBrk="0" hangingPunct="0">
              <a:defRPr sz="2400">
                <a:solidFill>
                  <a:schemeClr val="bg2"/>
                </a:solidFill>
                <a:latin typeface="Arial" charset="0"/>
                <a:ea typeface="ＭＳ Ｐゴシック" charset="0"/>
              </a:defRPr>
            </a:lvl3pPr>
            <a:lvl4pPr marL="1600200" indent="-228600" eaLnBrk="0" hangingPunct="0">
              <a:defRPr sz="2400">
                <a:solidFill>
                  <a:schemeClr val="bg2"/>
                </a:solidFill>
                <a:latin typeface="Arial" charset="0"/>
                <a:ea typeface="ＭＳ Ｐゴシック" charset="0"/>
              </a:defRPr>
            </a:lvl4pPr>
            <a:lvl5pPr marL="2057400" indent="-228600" eaLnBrk="0" hangingPunct="0">
              <a:defRPr sz="2400">
                <a:solidFill>
                  <a:schemeClr val="bg2"/>
                </a:solidFill>
                <a:latin typeface="Arial" charset="0"/>
                <a:ea typeface="ＭＳ Ｐゴシック" charset="0"/>
              </a:defRPr>
            </a:lvl5pPr>
            <a:lvl6pPr marL="2514600" indent="-228600" algn="ctr" eaLnBrk="0" fontAlgn="base" hangingPunct="0">
              <a:spcBef>
                <a:spcPct val="0"/>
              </a:spcBef>
              <a:spcAft>
                <a:spcPct val="0"/>
              </a:spcAft>
              <a:defRPr sz="2400">
                <a:solidFill>
                  <a:schemeClr val="bg2"/>
                </a:solidFill>
                <a:latin typeface="Arial" charset="0"/>
                <a:ea typeface="ＭＳ Ｐゴシック" charset="0"/>
              </a:defRPr>
            </a:lvl6pPr>
            <a:lvl7pPr marL="2971800" indent="-228600" algn="ctr" eaLnBrk="0" fontAlgn="base" hangingPunct="0">
              <a:spcBef>
                <a:spcPct val="0"/>
              </a:spcBef>
              <a:spcAft>
                <a:spcPct val="0"/>
              </a:spcAft>
              <a:defRPr sz="2400">
                <a:solidFill>
                  <a:schemeClr val="bg2"/>
                </a:solidFill>
                <a:latin typeface="Arial" charset="0"/>
                <a:ea typeface="ＭＳ Ｐゴシック" charset="0"/>
              </a:defRPr>
            </a:lvl7pPr>
            <a:lvl8pPr marL="3429000" indent="-228600" algn="ctr" eaLnBrk="0" fontAlgn="base" hangingPunct="0">
              <a:spcBef>
                <a:spcPct val="0"/>
              </a:spcBef>
              <a:spcAft>
                <a:spcPct val="0"/>
              </a:spcAft>
              <a:defRPr sz="2400">
                <a:solidFill>
                  <a:schemeClr val="bg2"/>
                </a:solidFill>
                <a:latin typeface="Arial" charset="0"/>
                <a:ea typeface="ＭＳ Ｐゴシック" charset="0"/>
              </a:defRPr>
            </a:lvl8pPr>
            <a:lvl9pPr marL="3886200" indent="-228600" algn="ctr" eaLnBrk="0" fontAlgn="base" hangingPunct="0">
              <a:spcBef>
                <a:spcPct val="0"/>
              </a:spcBef>
              <a:spcAft>
                <a:spcPct val="0"/>
              </a:spcAft>
              <a:defRPr sz="2400">
                <a:solidFill>
                  <a:schemeClr val="bg2"/>
                </a:solidFill>
                <a:latin typeface="Arial" charset="0"/>
                <a:ea typeface="ＭＳ Ｐゴシック" charset="0"/>
              </a:defRPr>
            </a:lvl9pPr>
          </a:lstStyle>
          <a:p>
            <a:pPr algn="ctr" eaLnBrk="1" fontAlgn="base" hangingPunct="1">
              <a:spcBef>
                <a:spcPct val="0"/>
              </a:spcBef>
              <a:spcAft>
                <a:spcPct val="0"/>
              </a:spcAft>
            </a:pPr>
            <a:r>
              <a:rPr lang="en-US" sz="2800" b="1" dirty="0" err="1">
                <a:solidFill>
                  <a:schemeClr val="tx1"/>
                </a:solidFill>
                <a:latin typeface="Calibri" charset="0"/>
              </a:rPr>
              <a:t>Virome</a:t>
            </a:r>
            <a:endParaRPr lang="en-US" sz="2800" b="1" dirty="0">
              <a:solidFill>
                <a:schemeClr val="tx1"/>
              </a:solidFill>
              <a:latin typeface="Calibri" charset="0"/>
            </a:endParaRPr>
          </a:p>
        </p:txBody>
      </p:sp>
      <p:sp>
        <p:nvSpPr>
          <p:cNvPr id="8" name="TextBox 28"/>
          <p:cNvSpPr txBox="1">
            <a:spLocks noChangeArrowheads="1"/>
          </p:cNvSpPr>
          <p:nvPr/>
        </p:nvSpPr>
        <p:spPr bwMode="auto">
          <a:xfrm>
            <a:off x="5871350" y="3759846"/>
            <a:ext cx="2042967" cy="1261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0" tIns="45702" rIns="91400" bIns="45702">
            <a:spAutoFit/>
          </a:bodyPr>
          <a:lstStyle>
            <a:lvl1pPr eaLnBrk="0" hangingPunct="0">
              <a:defRPr sz="2400">
                <a:solidFill>
                  <a:schemeClr val="bg2"/>
                </a:solidFill>
                <a:latin typeface="Arial" charset="0"/>
                <a:ea typeface="ＭＳ Ｐゴシック" charset="0"/>
                <a:cs typeface="ＭＳ Ｐゴシック" charset="0"/>
              </a:defRPr>
            </a:lvl1pPr>
            <a:lvl2pPr marL="742950" indent="-285750" eaLnBrk="0" hangingPunct="0">
              <a:defRPr sz="2400">
                <a:solidFill>
                  <a:schemeClr val="bg2"/>
                </a:solidFill>
                <a:latin typeface="Arial" charset="0"/>
                <a:ea typeface="ＭＳ Ｐゴシック" charset="0"/>
              </a:defRPr>
            </a:lvl2pPr>
            <a:lvl3pPr marL="1143000" indent="-228600" eaLnBrk="0" hangingPunct="0">
              <a:defRPr sz="2400">
                <a:solidFill>
                  <a:schemeClr val="bg2"/>
                </a:solidFill>
                <a:latin typeface="Arial" charset="0"/>
                <a:ea typeface="ＭＳ Ｐゴシック" charset="0"/>
              </a:defRPr>
            </a:lvl3pPr>
            <a:lvl4pPr marL="1600200" indent="-228600" eaLnBrk="0" hangingPunct="0">
              <a:defRPr sz="2400">
                <a:solidFill>
                  <a:schemeClr val="bg2"/>
                </a:solidFill>
                <a:latin typeface="Arial" charset="0"/>
                <a:ea typeface="ＭＳ Ｐゴシック" charset="0"/>
              </a:defRPr>
            </a:lvl4pPr>
            <a:lvl5pPr marL="2057400" indent="-228600" eaLnBrk="0" hangingPunct="0">
              <a:defRPr sz="2400">
                <a:solidFill>
                  <a:schemeClr val="bg2"/>
                </a:solidFill>
                <a:latin typeface="Arial" charset="0"/>
                <a:ea typeface="ＭＳ Ｐゴシック" charset="0"/>
              </a:defRPr>
            </a:lvl5pPr>
            <a:lvl6pPr marL="2514600" indent="-228600" algn="ctr" eaLnBrk="0" fontAlgn="base" hangingPunct="0">
              <a:spcBef>
                <a:spcPct val="0"/>
              </a:spcBef>
              <a:spcAft>
                <a:spcPct val="0"/>
              </a:spcAft>
              <a:defRPr sz="2400">
                <a:solidFill>
                  <a:schemeClr val="bg2"/>
                </a:solidFill>
                <a:latin typeface="Arial" charset="0"/>
                <a:ea typeface="ＭＳ Ｐゴシック" charset="0"/>
              </a:defRPr>
            </a:lvl6pPr>
            <a:lvl7pPr marL="2971800" indent="-228600" algn="ctr" eaLnBrk="0" fontAlgn="base" hangingPunct="0">
              <a:spcBef>
                <a:spcPct val="0"/>
              </a:spcBef>
              <a:spcAft>
                <a:spcPct val="0"/>
              </a:spcAft>
              <a:defRPr sz="2400">
                <a:solidFill>
                  <a:schemeClr val="bg2"/>
                </a:solidFill>
                <a:latin typeface="Arial" charset="0"/>
                <a:ea typeface="ＭＳ Ｐゴシック" charset="0"/>
              </a:defRPr>
            </a:lvl7pPr>
            <a:lvl8pPr marL="3429000" indent="-228600" algn="ctr" eaLnBrk="0" fontAlgn="base" hangingPunct="0">
              <a:spcBef>
                <a:spcPct val="0"/>
              </a:spcBef>
              <a:spcAft>
                <a:spcPct val="0"/>
              </a:spcAft>
              <a:defRPr sz="2400">
                <a:solidFill>
                  <a:schemeClr val="bg2"/>
                </a:solidFill>
                <a:latin typeface="Arial" charset="0"/>
                <a:ea typeface="ＭＳ Ｐゴシック" charset="0"/>
              </a:defRPr>
            </a:lvl8pPr>
            <a:lvl9pPr marL="3886200" indent="-228600" algn="ctr" eaLnBrk="0" fontAlgn="base" hangingPunct="0">
              <a:spcBef>
                <a:spcPct val="0"/>
              </a:spcBef>
              <a:spcAft>
                <a:spcPct val="0"/>
              </a:spcAft>
              <a:defRPr sz="2400">
                <a:solidFill>
                  <a:schemeClr val="bg2"/>
                </a:solidFill>
                <a:latin typeface="Arial" charset="0"/>
                <a:ea typeface="ＭＳ Ｐゴシック" charset="0"/>
              </a:defRPr>
            </a:lvl9pPr>
          </a:lstStyle>
          <a:p>
            <a:pPr algn="ctr" eaLnBrk="1" fontAlgn="base" hangingPunct="1">
              <a:spcBef>
                <a:spcPct val="0"/>
              </a:spcBef>
              <a:spcAft>
                <a:spcPct val="0"/>
              </a:spcAft>
            </a:pPr>
            <a:r>
              <a:rPr lang="en-US" sz="3600" b="1" dirty="0">
                <a:solidFill>
                  <a:schemeClr val="bg1"/>
                </a:solidFill>
                <a:latin typeface="Calibri" charset="0"/>
              </a:rPr>
              <a:t>Unknown</a:t>
            </a:r>
          </a:p>
          <a:p>
            <a:pPr algn="ctr" eaLnBrk="1" fontAlgn="base" hangingPunct="1">
              <a:spcBef>
                <a:spcPct val="0"/>
              </a:spcBef>
              <a:spcAft>
                <a:spcPct val="0"/>
              </a:spcAft>
            </a:pPr>
            <a:r>
              <a:rPr lang="en-US" sz="4000" b="1" dirty="0">
                <a:solidFill>
                  <a:schemeClr val="bg1"/>
                </a:solidFill>
                <a:latin typeface="Calibri" charset="0"/>
              </a:rPr>
              <a:t>95%</a:t>
            </a:r>
          </a:p>
        </p:txBody>
      </p:sp>
      <p:sp>
        <p:nvSpPr>
          <p:cNvPr id="9" name="TextBox 28"/>
          <p:cNvSpPr txBox="1">
            <a:spLocks noChangeArrowheads="1"/>
          </p:cNvSpPr>
          <p:nvPr/>
        </p:nvSpPr>
        <p:spPr bwMode="auto">
          <a:xfrm>
            <a:off x="6046258" y="1477924"/>
            <a:ext cx="1432213" cy="1369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00" tIns="45702" rIns="91400" bIns="45702">
            <a:spAutoFit/>
          </a:bodyPr>
          <a:lstStyle>
            <a:lvl1pPr eaLnBrk="0" hangingPunct="0">
              <a:defRPr sz="2400">
                <a:solidFill>
                  <a:schemeClr val="bg2"/>
                </a:solidFill>
                <a:latin typeface="Arial" charset="0"/>
                <a:ea typeface="ＭＳ Ｐゴシック" charset="0"/>
                <a:cs typeface="ＭＳ Ｐゴシック" charset="0"/>
              </a:defRPr>
            </a:lvl1pPr>
            <a:lvl2pPr marL="742950" indent="-285750" eaLnBrk="0" hangingPunct="0">
              <a:defRPr sz="2400">
                <a:solidFill>
                  <a:schemeClr val="bg2"/>
                </a:solidFill>
                <a:latin typeface="Arial" charset="0"/>
                <a:ea typeface="ＭＳ Ｐゴシック" charset="0"/>
              </a:defRPr>
            </a:lvl2pPr>
            <a:lvl3pPr marL="1143000" indent="-228600" eaLnBrk="0" hangingPunct="0">
              <a:defRPr sz="2400">
                <a:solidFill>
                  <a:schemeClr val="bg2"/>
                </a:solidFill>
                <a:latin typeface="Arial" charset="0"/>
                <a:ea typeface="ＭＳ Ｐゴシック" charset="0"/>
              </a:defRPr>
            </a:lvl3pPr>
            <a:lvl4pPr marL="1600200" indent="-228600" eaLnBrk="0" hangingPunct="0">
              <a:defRPr sz="2400">
                <a:solidFill>
                  <a:schemeClr val="bg2"/>
                </a:solidFill>
                <a:latin typeface="Arial" charset="0"/>
                <a:ea typeface="ＭＳ Ｐゴシック" charset="0"/>
              </a:defRPr>
            </a:lvl4pPr>
            <a:lvl5pPr marL="2057400" indent="-228600" eaLnBrk="0" hangingPunct="0">
              <a:defRPr sz="2400">
                <a:solidFill>
                  <a:schemeClr val="bg2"/>
                </a:solidFill>
                <a:latin typeface="Arial" charset="0"/>
                <a:ea typeface="ＭＳ Ｐゴシック" charset="0"/>
              </a:defRPr>
            </a:lvl5pPr>
            <a:lvl6pPr marL="2514600" indent="-228600" algn="ctr" eaLnBrk="0" fontAlgn="base" hangingPunct="0">
              <a:spcBef>
                <a:spcPct val="0"/>
              </a:spcBef>
              <a:spcAft>
                <a:spcPct val="0"/>
              </a:spcAft>
              <a:defRPr sz="2400">
                <a:solidFill>
                  <a:schemeClr val="bg2"/>
                </a:solidFill>
                <a:latin typeface="Arial" charset="0"/>
                <a:ea typeface="ＭＳ Ｐゴシック" charset="0"/>
              </a:defRPr>
            </a:lvl6pPr>
            <a:lvl7pPr marL="2971800" indent="-228600" algn="ctr" eaLnBrk="0" fontAlgn="base" hangingPunct="0">
              <a:spcBef>
                <a:spcPct val="0"/>
              </a:spcBef>
              <a:spcAft>
                <a:spcPct val="0"/>
              </a:spcAft>
              <a:defRPr sz="2400">
                <a:solidFill>
                  <a:schemeClr val="bg2"/>
                </a:solidFill>
                <a:latin typeface="Arial" charset="0"/>
                <a:ea typeface="ＭＳ Ｐゴシック" charset="0"/>
              </a:defRPr>
            </a:lvl7pPr>
            <a:lvl8pPr marL="3429000" indent="-228600" algn="ctr" eaLnBrk="0" fontAlgn="base" hangingPunct="0">
              <a:spcBef>
                <a:spcPct val="0"/>
              </a:spcBef>
              <a:spcAft>
                <a:spcPct val="0"/>
              </a:spcAft>
              <a:defRPr sz="2400">
                <a:solidFill>
                  <a:schemeClr val="bg2"/>
                </a:solidFill>
                <a:latin typeface="Arial" charset="0"/>
                <a:ea typeface="ＭＳ Ｐゴシック" charset="0"/>
              </a:defRPr>
            </a:lvl8pPr>
            <a:lvl9pPr marL="3886200" indent="-228600" algn="ctr" eaLnBrk="0" fontAlgn="base" hangingPunct="0">
              <a:spcBef>
                <a:spcPct val="0"/>
              </a:spcBef>
              <a:spcAft>
                <a:spcPct val="0"/>
              </a:spcAft>
              <a:defRPr sz="2400">
                <a:solidFill>
                  <a:schemeClr val="bg2"/>
                </a:solidFill>
                <a:latin typeface="Arial" charset="0"/>
                <a:ea typeface="ＭＳ Ｐゴシック" charset="0"/>
              </a:defRPr>
            </a:lvl9pPr>
          </a:lstStyle>
          <a:p>
            <a:pPr algn="ctr" eaLnBrk="1" fontAlgn="base" hangingPunct="1">
              <a:spcBef>
                <a:spcPct val="0"/>
              </a:spcBef>
              <a:spcAft>
                <a:spcPct val="0"/>
              </a:spcAft>
            </a:pPr>
            <a:r>
              <a:rPr lang="en-US" sz="2800" b="1" dirty="0">
                <a:solidFill>
                  <a:srgbClr val="000000"/>
                </a:solidFill>
                <a:latin typeface="Calibri" charset="0"/>
              </a:rPr>
              <a:t>Known Viruses </a:t>
            </a:r>
          </a:p>
          <a:p>
            <a:pPr algn="ctr" eaLnBrk="1" fontAlgn="base" hangingPunct="1">
              <a:spcBef>
                <a:spcPct val="0"/>
              </a:spcBef>
              <a:spcAft>
                <a:spcPct val="0"/>
              </a:spcAft>
            </a:pPr>
            <a:r>
              <a:rPr lang="en-US" sz="2700" b="1" dirty="0">
                <a:solidFill>
                  <a:srgbClr val="000000"/>
                </a:solidFill>
                <a:latin typeface="Calibri" charset="0"/>
              </a:rPr>
              <a:t>5%</a:t>
            </a:r>
          </a:p>
        </p:txBody>
      </p:sp>
      <p:pic>
        <p:nvPicPr>
          <p:cNvPr id="11" name="Picture 10"/>
          <p:cNvPicPr>
            <a:picLocks noChangeAspect="1"/>
          </p:cNvPicPr>
          <p:nvPr/>
        </p:nvPicPr>
        <p:blipFill>
          <a:blip r:embed="rId5"/>
          <a:stretch>
            <a:fillRect/>
          </a:stretch>
        </p:blipFill>
        <p:spPr>
          <a:xfrm>
            <a:off x="3460859" y="246653"/>
            <a:ext cx="4017612" cy="1024217"/>
          </a:xfrm>
          <a:prstGeom prst="rect">
            <a:avLst/>
          </a:prstGeom>
        </p:spPr>
      </p:pic>
    </p:spTree>
    <p:extLst>
      <p:ext uri="{BB962C8B-B14F-4D97-AF65-F5344CB8AC3E}">
        <p14:creationId xmlns:p14="http://schemas.microsoft.com/office/powerpoint/2010/main" val="350801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2-22 at 10.59.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0"/>
            <a:ext cx="9144000" cy="5669467"/>
          </a:xfrm>
          <a:prstGeom prst="rect">
            <a:avLst/>
          </a:prstGeom>
        </p:spPr>
      </p:pic>
      <p:sp>
        <p:nvSpPr>
          <p:cNvPr id="4" name="TextBox 16"/>
          <p:cNvSpPr txBox="1">
            <a:spLocks noChangeArrowheads="1"/>
          </p:cNvSpPr>
          <p:nvPr/>
        </p:nvSpPr>
        <p:spPr bwMode="auto">
          <a:xfrm>
            <a:off x="152400" y="6243935"/>
            <a:ext cx="899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bg2"/>
                </a:solidFill>
                <a:latin typeface="Arial" charset="0"/>
                <a:ea typeface="ＭＳ Ｐゴシック" charset="0"/>
                <a:cs typeface="ＭＳ Ｐゴシック" charset="0"/>
              </a:defRPr>
            </a:lvl1pPr>
            <a:lvl2pPr marL="742950" indent="-285750" eaLnBrk="0" hangingPunct="0">
              <a:defRPr sz="2400">
                <a:solidFill>
                  <a:schemeClr val="bg2"/>
                </a:solidFill>
                <a:latin typeface="Arial" charset="0"/>
                <a:ea typeface="ＭＳ Ｐゴシック" charset="0"/>
              </a:defRPr>
            </a:lvl2pPr>
            <a:lvl3pPr marL="1143000" indent="-228600" eaLnBrk="0" hangingPunct="0">
              <a:defRPr sz="2400">
                <a:solidFill>
                  <a:schemeClr val="bg2"/>
                </a:solidFill>
                <a:latin typeface="Arial" charset="0"/>
                <a:ea typeface="ＭＳ Ｐゴシック" charset="0"/>
              </a:defRPr>
            </a:lvl3pPr>
            <a:lvl4pPr marL="1600200" indent="-228600" eaLnBrk="0" hangingPunct="0">
              <a:defRPr sz="2400">
                <a:solidFill>
                  <a:schemeClr val="bg2"/>
                </a:solidFill>
                <a:latin typeface="Arial" charset="0"/>
                <a:ea typeface="ＭＳ Ｐゴシック" charset="0"/>
              </a:defRPr>
            </a:lvl4pPr>
            <a:lvl5pPr marL="2057400" indent="-228600" eaLnBrk="0" hangingPunct="0">
              <a:defRPr sz="2400">
                <a:solidFill>
                  <a:schemeClr val="bg2"/>
                </a:solidFill>
                <a:latin typeface="Arial" charset="0"/>
                <a:ea typeface="ＭＳ Ｐゴシック" charset="0"/>
              </a:defRPr>
            </a:lvl5pPr>
            <a:lvl6pPr marL="2514600" indent="-228600" algn="ctr" eaLnBrk="0" fontAlgn="base" hangingPunct="0">
              <a:spcBef>
                <a:spcPct val="0"/>
              </a:spcBef>
              <a:spcAft>
                <a:spcPct val="0"/>
              </a:spcAft>
              <a:defRPr sz="2400">
                <a:solidFill>
                  <a:schemeClr val="bg2"/>
                </a:solidFill>
                <a:latin typeface="Arial" charset="0"/>
                <a:ea typeface="ＭＳ Ｐゴシック" charset="0"/>
              </a:defRPr>
            </a:lvl6pPr>
            <a:lvl7pPr marL="2971800" indent="-228600" algn="ctr" eaLnBrk="0" fontAlgn="base" hangingPunct="0">
              <a:spcBef>
                <a:spcPct val="0"/>
              </a:spcBef>
              <a:spcAft>
                <a:spcPct val="0"/>
              </a:spcAft>
              <a:defRPr sz="2400">
                <a:solidFill>
                  <a:schemeClr val="bg2"/>
                </a:solidFill>
                <a:latin typeface="Arial" charset="0"/>
                <a:ea typeface="ＭＳ Ｐゴシック" charset="0"/>
              </a:defRPr>
            </a:lvl7pPr>
            <a:lvl8pPr marL="3429000" indent="-228600" algn="ctr" eaLnBrk="0" fontAlgn="base" hangingPunct="0">
              <a:spcBef>
                <a:spcPct val="0"/>
              </a:spcBef>
              <a:spcAft>
                <a:spcPct val="0"/>
              </a:spcAft>
              <a:defRPr sz="2400">
                <a:solidFill>
                  <a:schemeClr val="bg2"/>
                </a:solidFill>
                <a:latin typeface="Arial" charset="0"/>
                <a:ea typeface="ＭＳ Ｐゴシック" charset="0"/>
              </a:defRPr>
            </a:lvl8pPr>
            <a:lvl9pPr marL="3886200" indent="-228600" algn="ctr" eaLnBrk="0" fontAlgn="base" hangingPunct="0">
              <a:spcBef>
                <a:spcPct val="0"/>
              </a:spcBef>
              <a:spcAft>
                <a:spcPct val="0"/>
              </a:spcAft>
              <a:defRPr sz="2400">
                <a:solidFill>
                  <a:schemeClr val="bg2"/>
                </a:solidFill>
                <a:latin typeface="Arial" charset="0"/>
                <a:ea typeface="ＭＳ Ｐゴシック" charset="0"/>
              </a:defRPr>
            </a:lvl9pPr>
          </a:lstStyle>
          <a:p>
            <a:pPr algn="ctr" eaLnBrk="1" fontAlgn="base" hangingPunct="1">
              <a:spcBef>
                <a:spcPct val="0"/>
              </a:spcBef>
              <a:spcAft>
                <a:spcPct val="0"/>
              </a:spcAft>
            </a:pPr>
            <a:r>
              <a:rPr lang="en-US" b="1" dirty="0">
                <a:solidFill>
                  <a:srgbClr val="F79646"/>
                </a:solidFill>
                <a:latin typeface="Calibri" charset="0"/>
              </a:rPr>
              <a:t>Google Invented </a:t>
            </a:r>
            <a:r>
              <a:rPr lang="en-US" b="1" dirty="0" err="1">
                <a:solidFill>
                  <a:srgbClr val="F79646"/>
                </a:solidFill>
                <a:latin typeface="Calibri" charset="0"/>
              </a:rPr>
              <a:t>MapReduce</a:t>
            </a:r>
            <a:r>
              <a:rPr lang="en-US" b="1" dirty="0">
                <a:solidFill>
                  <a:srgbClr val="F79646"/>
                </a:solidFill>
                <a:latin typeface="Calibri" charset="0"/>
              </a:rPr>
              <a:t> in 2004 to Process Gargantuan Datasets</a:t>
            </a:r>
          </a:p>
        </p:txBody>
      </p:sp>
      <p:sp>
        <p:nvSpPr>
          <p:cNvPr id="5" name="Rectangle 4"/>
          <p:cNvSpPr/>
          <p:nvPr/>
        </p:nvSpPr>
        <p:spPr>
          <a:xfrm>
            <a:off x="381000" y="1295400"/>
            <a:ext cx="1464388" cy="369332"/>
          </a:xfrm>
          <a:prstGeom prst="rect">
            <a:avLst/>
          </a:prstGeom>
        </p:spPr>
        <p:txBody>
          <a:bodyPr wrap="none">
            <a:spAutoFit/>
          </a:bodyPr>
          <a:lstStyle/>
          <a:p>
            <a:r>
              <a:rPr lang="en-US" b="1" dirty="0">
                <a:solidFill>
                  <a:prstClr val="black">
                    <a:lumMod val="50000"/>
                    <a:lumOff val="50000"/>
                  </a:prstClr>
                </a:solidFill>
                <a:latin typeface="Calibri" charset="0"/>
              </a:rPr>
              <a:t>Split Big Data</a:t>
            </a:r>
            <a:endParaRPr lang="en-US" dirty="0"/>
          </a:p>
        </p:txBody>
      </p:sp>
      <p:sp>
        <p:nvSpPr>
          <p:cNvPr id="6" name="Rectangle 5"/>
          <p:cNvSpPr/>
          <p:nvPr/>
        </p:nvSpPr>
        <p:spPr>
          <a:xfrm>
            <a:off x="2514600" y="1143000"/>
            <a:ext cx="1633781" cy="646331"/>
          </a:xfrm>
          <a:prstGeom prst="rect">
            <a:avLst/>
          </a:prstGeom>
        </p:spPr>
        <p:txBody>
          <a:bodyPr wrap="none">
            <a:spAutoFit/>
          </a:bodyPr>
          <a:lstStyle/>
          <a:p>
            <a:r>
              <a:rPr lang="en-US" b="1" dirty="0">
                <a:solidFill>
                  <a:prstClr val="black">
                    <a:lumMod val="50000"/>
                    <a:lumOff val="50000"/>
                  </a:prstClr>
                </a:solidFill>
                <a:latin typeface="Calibri" charset="0"/>
              </a:rPr>
              <a:t>Group data on </a:t>
            </a:r>
          </a:p>
          <a:p>
            <a:r>
              <a:rPr lang="en-US" b="1" dirty="0">
                <a:solidFill>
                  <a:prstClr val="black">
                    <a:lumMod val="50000"/>
                    <a:lumOff val="50000"/>
                  </a:prstClr>
                </a:solidFill>
                <a:latin typeface="Calibri" charset="0"/>
              </a:rPr>
              <a:t>a server by key</a:t>
            </a:r>
            <a:endParaRPr lang="en-US" dirty="0"/>
          </a:p>
        </p:txBody>
      </p:sp>
      <p:sp>
        <p:nvSpPr>
          <p:cNvPr id="7" name="Rectangle 6"/>
          <p:cNvSpPr/>
          <p:nvPr/>
        </p:nvSpPr>
        <p:spPr>
          <a:xfrm>
            <a:off x="4648200" y="1154668"/>
            <a:ext cx="1981200" cy="646331"/>
          </a:xfrm>
          <a:prstGeom prst="rect">
            <a:avLst/>
          </a:prstGeom>
        </p:spPr>
        <p:txBody>
          <a:bodyPr wrap="square">
            <a:spAutoFit/>
          </a:bodyPr>
          <a:lstStyle/>
          <a:p>
            <a:r>
              <a:rPr lang="en-US" b="1" dirty="0">
                <a:solidFill>
                  <a:prstClr val="black">
                    <a:lumMod val="50000"/>
                    <a:lumOff val="50000"/>
                  </a:prstClr>
                </a:solidFill>
                <a:latin typeface="Calibri" charset="0"/>
              </a:rPr>
              <a:t>Send similar keys to the same server </a:t>
            </a:r>
            <a:endParaRPr lang="en-US" dirty="0"/>
          </a:p>
        </p:txBody>
      </p:sp>
      <p:sp>
        <p:nvSpPr>
          <p:cNvPr id="8" name="Rectangle 7"/>
          <p:cNvSpPr/>
          <p:nvPr/>
        </p:nvSpPr>
        <p:spPr>
          <a:xfrm>
            <a:off x="6934200" y="1143000"/>
            <a:ext cx="1981200" cy="923330"/>
          </a:xfrm>
          <a:prstGeom prst="rect">
            <a:avLst/>
          </a:prstGeom>
        </p:spPr>
        <p:txBody>
          <a:bodyPr wrap="square">
            <a:spAutoFit/>
          </a:bodyPr>
          <a:lstStyle/>
          <a:p>
            <a:r>
              <a:rPr lang="en-US" b="1" dirty="0">
                <a:solidFill>
                  <a:prstClr val="black">
                    <a:lumMod val="50000"/>
                    <a:lumOff val="50000"/>
                  </a:prstClr>
                </a:solidFill>
                <a:latin typeface="Calibri" charset="0"/>
              </a:rPr>
              <a:t>Count the number</a:t>
            </a:r>
          </a:p>
          <a:p>
            <a:r>
              <a:rPr lang="en-US" b="1" dirty="0">
                <a:solidFill>
                  <a:prstClr val="black">
                    <a:lumMod val="50000"/>
                    <a:lumOff val="50000"/>
                  </a:prstClr>
                </a:solidFill>
                <a:latin typeface="Calibri" charset="0"/>
              </a:rPr>
              <a:t>of instance for each key</a:t>
            </a:r>
            <a:endParaRPr lang="en-US" dirty="0"/>
          </a:p>
        </p:txBody>
      </p:sp>
      <p:sp>
        <p:nvSpPr>
          <p:cNvPr id="9" name="Rectangle 8"/>
          <p:cNvSpPr/>
          <p:nvPr/>
        </p:nvSpPr>
        <p:spPr>
          <a:xfrm>
            <a:off x="6248400" y="2438400"/>
            <a:ext cx="1143000" cy="369332"/>
          </a:xfrm>
          <a:prstGeom prst="rect">
            <a:avLst/>
          </a:prstGeom>
        </p:spPr>
        <p:txBody>
          <a:bodyPr wrap="square">
            <a:spAutoFit/>
          </a:bodyPr>
          <a:lstStyle/>
          <a:p>
            <a:r>
              <a:rPr lang="en-US" b="1" dirty="0">
                <a:solidFill>
                  <a:prstClr val="black">
                    <a:lumMod val="50000"/>
                    <a:lumOff val="50000"/>
                  </a:prstClr>
                </a:solidFill>
                <a:latin typeface="Calibri" charset="0"/>
              </a:rPr>
              <a:t>Green=13</a:t>
            </a:r>
            <a:endParaRPr lang="en-US" dirty="0"/>
          </a:p>
        </p:txBody>
      </p:sp>
      <p:sp>
        <p:nvSpPr>
          <p:cNvPr id="10" name="Rectangle 9"/>
          <p:cNvSpPr/>
          <p:nvPr/>
        </p:nvSpPr>
        <p:spPr>
          <a:xfrm>
            <a:off x="6324600" y="3516868"/>
            <a:ext cx="1143000" cy="369332"/>
          </a:xfrm>
          <a:prstGeom prst="rect">
            <a:avLst/>
          </a:prstGeom>
        </p:spPr>
        <p:txBody>
          <a:bodyPr wrap="square">
            <a:spAutoFit/>
          </a:bodyPr>
          <a:lstStyle/>
          <a:p>
            <a:r>
              <a:rPr lang="en-US" b="1" dirty="0">
                <a:solidFill>
                  <a:prstClr val="black">
                    <a:lumMod val="50000"/>
                    <a:lumOff val="50000"/>
                  </a:prstClr>
                </a:solidFill>
                <a:latin typeface="Calibri" charset="0"/>
              </a:rPr>
              <a:t>Grey=15</a:t>
            </a:r>
            <a:endParaRPr lang="en-US" dirty="0"/>
          </a:p>
        </p:txBody>
      </p:sp>
      <p:sp>
        <p:nvSpPr>
          <p:cNvPr id="11" name="Rectangle 10"/>
          <p:cNvSpPr/>
          <p:nvPr/>
        </p:nvSpPr>
        <p:spPr>
          <a:xfrm>
            <a:off x="6400800" y="4876800"/>
            <a:ext cx="1143000" cy="369332"/>
          </a:xfrm>
          <a:prstGeom prst="rect">
            <a:avLst/>
          </a:prstGeom>
        </p:spPr>
        <p:txBody>
          <a:bodyPr wrap="square">
            <a:spAutoFit/>
          </a:bodyPr>
          <a:lstStyle/>
          <a:p>
            <a:r>
              <a:rPr lang="en-US" b="1" dirty="0">
                <a:solidFill>
                  <a:prstClr val="black">
                    <a:lumMod val="50000"/>
                    <a:lumOff val="50000"/>
                  </a:prstClr>
                </a:solidFill>
                <a:latin typeface="Calibri" charset="0"/>
              </a:rPr>
              <a:t>Blue=12</a:t>
            </a:r>
            <a:endParaRPr lang="en-US" dirty="0"/>
          </a:p>
        </p:txBody>
      </p:sp>
      <p:pic>
        <p:nvPicPr>
          <p:cNvPr id="12" name="Picture 11" descr="Screen Shot 2014-09-21 at 9.16.09 PM.png"/>
          <p:cNvPicPr>
            <a:picLocks noChangeAspect="1"/>
          </p:cNvPicPr>
          <p:nvPr/>
        </p:nvPicPr>
        <p:blipFill rotWithShape="1">
          <a:blip r:embed="rId4">
            <a:extLst>
              <a:ext uri="{28A0092B-C50C-407E-A947-70E740481C1C}">
                <a14:useLocalDpi xmlns:a14="http://schemas.microsoft.com/office/drawing/2010/main" val="0"/>
              </a:ext>
            </a:extLst>
          </a:blip>
          <a:srcRect l="1667" t="758" r="41388" b="77510"/>
          <a:stretch/>
        </p:blipFill>
        <p:spPr>
          <a:xfrm>
            <a:off x="7145807" y="2966354"/>
            <a:ext cx="1769593" cy="371183"/>
          </a:xfrm>
          <a:prstGeom prst="rect">
            <a:avLst/>
          </a:prstGeom>
        </p:spPr>
      </p:pic>
      <p:sp>
        <p:nvSpPr>
          <p:cNvPr id="13" name="Rectangle 12">
            <a:extLst>
              <a:ext uri="{FF2B5EF4-FFF2-40B4-BE49-F238E27FC236}">
                <a16:creationId xmlns:a16="http://schemas.microsoft.com/office/drawing/2014/main" id="{9873F443-0E48-3E4E-8D62-1DDE49E05CBB}"/>
              </a:ext>
            </a:extLst>
          </p:cNvPr>
          <p:cNvSpPr/>
          <p:nvPr/>
        </p:nvSpPr>
        <p:spPr>
          <a:xfrm>
            <a:off x="-148635" y="35862"/>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A0606697-D94D-F649-9F95-AF20FFBF48F4}"/>
              </a:ext>
            </a:extLst>
          </p:cNvPr>
          <p:cNvSpPr txBox="1">
            <a:spLocks/>
          </p:cNvSpPr>
          <p:nvPr/>
        </p:nvSpPr>
        <p:spPr>
          <a:xfrm>
            <a:off x="-36084" y="188691"/>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Access to Big Data Architectures</a:t>
            </a:r>
          </a:p>
        </p:txBody>
      </p:sp>
    </p:spTree>
    <p:extLst>
      <p:ext uri="{BB962C8B-B14F-4D97-AF65-F5344CB8AC3E}">
        <p14:creationId xmlns:p14="http://schemas.microsoft.com/office/powerpoint/2010/main" val="646442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50166" y="6067592"/>
            <a:ext cx="8643668" cy="646331"/>
          </a:xfrm>
          <a:prstGeom prst="rect">
            <a:avLst/>
          </a:prstGeom>
        </p:spPr>
        <p:txBody>
          <a:bodyPr wrap="square">
            <a:spAutoFit/>
          </a:bodyPr>
          <a:lstStyle/>
          <a:p>
            <a:pPr fontAlgn="base"/>
            <a:r>
              <a:rPr lang="en-US" dirty="0">
                <a:solidFill>
                  <a:srgbClr val="000000"/>
                </a:solidFill>
                <a:latin typeface="Arial" charset="0"/>
                <a:ea typeface="Times New Roman" charset="0"/>
              </a:rPr>
              <a:t>Choi, I., </a:t>
            </a:r>
            <a:r>
              <a:rPr lang="en-US" dirty="0" err="1">
                <a:solidFill>
                  <a:srgbClr val="000000"/>
                </a:solidFill>
                <a:latin typeface="Arial" charset="0"/>
                <a:ea typeface="Times New Roman" charset="0"/>
              </a:rPr>
              <a:t>Ponsero</a:t>
            </a:r>
            <a:r>
              <a:rPr lang="en-US" dirty="0">
                <a:solidFill>
                  <a:srgbClr val="000000"/>
                </a:solidFill>
                <a:latin typeface="Arial" charset="0"/>
                <a:ea typeface="Times New Roman" charset="0"/>
              </a:rPr>
              <a:t>, A., Hartman, J., Hurwitz B.L., 2017. Libra: Comparative metagenomics using MapReduce. </a:t>
            </a:r>
            <a:r>
              <a:rPr lang="en-US" i="1" dirty="0">
                <a:solidFill>
                  <a:srgbClr val="000000"/>
                </a:solidFill>
                <a:latin typeface="Arial" charset="0"/>
                <a:ea typeface="Times New Roman" charset="0"/>
              </a:rPr>
              <a:t>In Review</a:t>
            </a:r>
            <a:r>
              <a:rPr lang="en-US" dirty="0">
                <a:solidFill>
                  <a:srgbClr val="000000"/>
                </a:solidFill>
                <a:latin typeface="Arial" charset="0"/>
                <a:ea typeface="Times New Roman" charset="0"/>
              </a:rPr>
              <a:t>.</a:t>
            </a:r>
            <a:endParaRPr lang="en-US" sz="2800" dirty="0">
              <a:effectLst/>
              <a:latin typeface="Times New Roman" charset="0"/>
              <a:ea typeface="Times New Roman"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1" y="2197239"/>
            <a:ext cx="9144000" cy="1790541"/>
          </a:xfrm>
          <a:prstGeom prst="rect">
            <a:avLst/>
          </a:prstGeom>
        </p:spPr>
      </p:pic>
      <p:sp>
        <p:nvSpPr>
          <p:cNvPr id="6" name="Rectangle 5">
            <a:extLst>
              <a:ext uri="{FF2B5EF4-FFF2-40B4-BE49-F238E27FC236}">
                <a16:creationId xmlns:a16="http://schemas.microsoft.com/office/drawing/2014/main" id="{7DADF9AE-A71E-C248-B138-F5314FD3229C}"/>
              </a:ext>
            </a:extLst>
          </p:cNvPr>
          <p:cNvSpPr/>
          <p:nvPr/>
        </p:nvSpPr>
        <p:spPr>
          <a:xfrm>
            <a:off x="-148635" y="35862"/>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D113D21-6A13-A24D-8A2C-C3A61BA1FDCF}"/>
              </a:ext>
            </a:extLst>
          </p:cNvPr>
          <p:cNvSpPr txBox="1">
            <a:spLocks/>
          </p:cNvSpPr>
          <p:nvPr/>
        </p:nvSpPr>
        <p:spPr>
          <a:xfrm>
            <a:off x="-36084" y="188691"/>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Simple Platform to Big Data Analytics</a:t>
            </a:r>
          </a:p>
        </p:txBody>
      </p:sp>
    </p:spTree>
    <p:extLst>
      <p:ext uri="{BB962C8B-B14F-4D97-AF65-F5344CB8AC3E}">
        <p14:creationId xmlns:p14="http://schemas.microsoft.com/office/powerpoint/2010/main" val="721513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3203"/>
          <a:stretch/>
        </p:blipFill>
        <p:spPr>
          <a:xfrm>
            <a:off x="727497" y="1250167"/>
            <a:ext cx="8399253" cy="5047116"/>
          </a:xfrm>
          <a:prstGeom prst="rect">
            <a:avLst/>
          </a:prstGeom>
        </p:spPr>
      </p:pic>
      <p:sp>
        <p:nvSpPr>
          <p:cNvPr id="5" name="Title 1"/>
          <p:cNvSpPr txBox="1">
            <a:spLocks/>
          </p:cNvSpPr>
          <p:nvPr/>
        </p:nvSpPr>
        <p:spPr>
          <a:xfrm>
            <a:off x="1523223" y="877079"/>
            <a:ext cx="3048776" cy="552106"/>
          </a:xfrm>
          <a:prstGeom prst="rect">
            <a:avLst/>
          </a:prstGeom>
          <a:ln>
            <a:noFill/>
          </a:ln>
        </p:spPr>
        <p:txBody>
          <a:bodyPr>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tx1"/>
                </a:solidFill>
              </a:rPr>
              <a:t>Mash (Sketching)</a:t>
            </a:r>
          </a:p>
        </p:txBody>
      </p:sp>
      <p:sp>
        <p:nvSpPr>
          <p:cNvPr id="6" name="Title 1"/>
          <p:cNvSpPr txBox="1">
            <a:spLocks/>
          </p:cNvSpPr>
          <p:nvPr/>
        </p:nvSpPr>
        <p:spPr>
          <a:xfrm>
            <a:off x="5676179" y="877079"/>
            <a:ext cx="3433314" cy="552106"/>
          </a:xfrm>
          <a:prstGeom prst="rect">
            <a:avLst/>
          </a:prstGeom>
          <a:ln>
            <a:noFill/>
          </a:ln>
        </p:spPr>
        <p:txBody>
          <a:bodyPr>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tx1"/>
                </a:solidFill>
              </a:rPr>
              <a:t>Libra (100% of reads)</a:t>
            </a:r>
          </a:p>
        </p:txBody>
      </p:sp>
      <p:sp>
        <p:nvSpPr>
          <p:cNvPr id="7" name="Title 1"/>
          <p:cNvSpPr txBox="1">
            <a:spLocks/>
          </p:cNvSpPr>
          <p:nvPr/>
        </p:nvSpPr>
        <p:spPr>
          <a:xfrm>
            <a:off x="-988502" y="2144414"/>
            <a:ext cx="3048776" cy="552106"/>
          </a:xfrm>
          <a:prstGeom prst="rect">
            <a:avLst/>
          </a:prstGeom>
          <a:ln>
            <a:noFill/>
          </a:ln>
        </p:spPr>
        <p:txBody>
          <a:bodyPr>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tx1"/>
                </a:solidFill>
              </a:rPr>
              <a:t>16S </a:t>
            </a:r>
          </a:p>
          <a:p>
            <a:r>
              <a:rPr lang="en-US" sz="2800" dirty="0" err="1">
                <a:solidFill>
                  <a:schemeClr val="tx1"/>
                </a:solidFill>
              </a:rPr>
              <a:t>rRNA</a:t>
            </a:r>
            <a:endParaRPr lang="en-US" sz="2800" dirty="0">
              <a:solidFill>
                <a:schemeClr val="tx1"/>
              </a:solidFill>
            </a:endParaRPr>
          </a:p>
        </p:txBody>
      </p:sp>
      <p:sp>
        <p:nvSpPr>
          <p:cNvPr id="8" name="Title 1"/>
          <p:cNvSpPr txBox="1">
            <a:spLocks/>
          </p:cNvSpPr>
          <p:nvPr/>
        </p:nvSpPr>
        <p:spPr>
          <a:xfrm>
            <a:off x="-1126525" y="4466697"/>
            <a:ext cx="3048776" cy="552106"/>
          </a:xfrm>
          <a:prstGeom prst="rect">
            <a:avLst/>
          </a:prstGeom>
          <a:ln>
            <a:noFill/>
          </a:ln>
        </p:spPr>
        <p:txBody>
          <a:bodyPr>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tx1"/>
                </a:solidFill>
              </a:rPr>
              <a:t>WGS</a:t>
            </a:r>
          </a:p>
        </p:txBody>
      </p:sp>
      <p:sp>
        <p:nvSpPr>
          <p:cNvPr id="11" name="TextBox 10"/>
          <p:cNvSpPr txBox="1"/>
          <p:nvPr/>
        </p:nvSpPr>
        <p:spPr>
          <a:xfrm>
            <a:off x="96654" y="6255603"/>
            <a:ext cx="9047346" cy="830997"/>
          </a:xfrm>
          <a:prstGeom prst="rect">
            <a:avLst/>
          </a:prstGeom>
          <a:noFill/>
        </p:spPr>
        <p:txBody>
          <a:bodyPr wrap="square" rtlCol="0">
            <a:spAutoFit/>
          </a:bodyPr>
          <a:lstStyle/>
          <a:p>
            <a:pPr defTabSz="914400"/>
            <a:r>
              <a:rPr lang="en-US" sz="1600" dirty="0">
                <a:solidFill>
                  <a:prstClr val="black"/>
                </a:solidFill>
              </a:rPr>
              <a:t>Choi, I., </a:t>
            </a:r>
            <a:r>
              <a:rPr lang="en-US" sz="1600" dirty="0" err="1">
                <a:solidFill>
                  <a:prstClr val="black"/>
                </a:solidFill>
              </a:rPr>
              <a:t>Ponsero</a:t>
            </a:r>
            <a:r>
              <a:rPr lang="en-US" sz="1600" dirty="0">
                <a:solidFill>
                  <a:prstClr val="black"/>
                </a:solidFill>
              </a:rPr>
              <a:t>, A., </a:t>
            </a:r>
            <a:r>
              <a:rPr lang="en-US" sz="1600" dirty="0" err="1">
                <a:solidFill>
                  <a:prstClr val="black"/>
                </a:solidFill>
              </a:rPr>
              <a:t>Youens</a:t>
            </a:r>
            <a:r>
              <a:rPr lang="en-US" sz="1600" dirty="0">
                <a:solidFill>
                  <a:prstClr val="black"/>
                </a:solidFill>
              </a:rPr>
              <a:t>-Clark, K., </a:t>
            </a:r>
            <a:r>
              <a:rPr lang="en-US" sz="1600" dirty="0" err="1">
                <a:solidFill>
                  <a:prstClr val="black"/>
                </a:solidFill>
              </a:rPr>
              <a:t>Bomhoff</a:t>
            </a:r>
            <a:r>
              <a:rPr lang="en-US" sz="1600" dirty="0">
                <a:solidFill>
                  <a:prstClr val="black"/>
                </a:solidFill>
              </a:rPr>
              <a:t>, M., Watts, G., Hartman, J.H., Hurwitz, B. (2018) </a:t>
            </a:r>
            <a:r>
              <a:rPr lang="en-US" sz="1600" dirty="0">
                <a:solidFill>
                  <a:prstClr val="black"/>
                </a:solidFill>
                <a:latin typeface="Palatino Linotype"/>
              </a:rPr>
              <a:t>Libra: Comparative Metagenomics Using MapReduce</a:t>
            </a:r>
            <a:r>
              <a:rPr lang="en-US" sz="1600" dirty="0">
                <a:solidFill>
                  <a:prstClr val="black"/>
                </a:solidFill>
              </a:rPr>
              <a:t>. In review.</a:t>
            </a:r>
            <a:endParaRPr lang="en-US" sz="1600" i="1" dirty="0">
              <a:solidFill>
                <a:prstClr val="black"/>
              </a:solidFill>
            </a:endParaRPr>
          </a:p>
          <a:p>
            <a:pPr defTabSz="914400"/>
            <a:endParaRPr lang="en-US" sz="1600" dirty="0">
              <a:solidFill>
                <a:prstClr val="black"/>
              </a:solidFill>
            </a:endParaRPr>
          </a:p>
        </p:txBody>
      </p:sp>
      <p:sp>
        <p:nvSpPr>
          <p:cNvPr id="10" name="Rectangle 9">
            <a:extLst>
              <a:ext uri="{FF2B5EF4-FFF2-40B4-BE49-F238E27FC236}">
                <a16:creationId xmlns:a16="http://schemas.microsoft.com/office/drawing/2014/main" id="{CFA851B0-C64A-B741-9EF0-2CABE0665802}"/>
              </a:ext>
            </a:extLst>
          </p:cNvPr>
          <p:cNvSpPr/>
          <p:nvPr/>
        </p:nvSpPr>
        <p:spPr>
          <a:xfrm>
            <a:off x="-148635" y="35862"/>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F788D30-9C40-E74A-9A77-4AD8066472EB}"/>
              </a:ext>
            </a:extLst>
          </p:cNvPr>
          <p:cNvSpPr txBox="1">
            <a:spLocks/>
          </p:cNvSpPr>
          <p:nvPr/>
        </p:nvSpPr>
        <p:spPr>
          <a:xfrm>
            <a:off x="-36084" y="188691"/>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Enhanced Resolution of Microbial Communities</a:t>
            </a:r>
          </a:p>
        </p:txBody>
      </p:sp>
    </p:spTree>
    <p:extLst>
      <p:ext uri="{BB962C8B-B14F-4D97-AF65-F5344CB8AC3E}">
        <p14:creationId xmlns:p14="http://schemas.microsoft.com/office/powerpoint/2010/main" val="2860500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8D43E2-2EC1-9541-A920-A514ABF4A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821" y="152830"/>
            <a:ext cx="11178756" cy="7447448"/>
          </a:xfrm>
          <a:prstGeom prst="rect">
            <a:avLst/>
          </a:prstGeom>
        </p:spPr>
      </p:pic>
      <p:sp>
        <p:nvSpPr>
          <p:cNvPr id="22" name="Title 1"/>
          <p:cNvSpPr txBox="1">
            <a:spLocks/>
          </p:cNvSpPr>
          <p:nvPr/>
        </p:nvSpPr>
        <p:spPr>
          <a:xfrm>
            <a:off x="4268475" y="1264450"/>
            <a:ext cx="7233133" cy="1751163"/>
          </a:xfrm>
          <a:prstGeom prst="rect">
            <a:avLst/>
          </a:prstGeom>
        </p:spPr>
        <p:txBody>
          <a:bodyPr>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Unix &amp; Shell Scripting</a:t>
            </a:r>
          </a:p>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Perl /Python programming</a:t>
            </a:r>
          </a:p>
          <a:p>
            <a:pPr marR="0" lvl="0" algn="l" defTabSz="914400" rtl="0" eaLnBrk="1" fontAlgn="auto" latinLnBrk="0" hangingPunct="1">
              <a:lnSpc>
                <a:spcPct val="100000"/>
              </a:lnSpc>
              <a:spcBef>
                <a:spcPct val="0"/>
              </a:spcBef>
              <a:spcAft>
                <a:spcPts val="0"/>
              </a:spcAft>
              <a:buClrTx/>
              <a:buSzTx/>
              <a:tabLst/>
              <a:defRPr/>
            </a:pPr>
            <a:r>
              <a:rPr kumimoji="0" lang="en-US" sz="2400" b="1" i="0" u="none" strike="noStrike" kern="1200" cap="none" spc="0" normalizeH="0" baseline="0" noProof="0" dirty="0">
                <a:ln>
                  <a:noFill/>
                </a:ln>
                <a:solidFill>
                  <a:schemeClr val="tx1">
                    <a:lumMod val="65000"/>
                    <a:lumOff val="35000"/>
                  </a:schemeClr>
                </a:solidFill>
                <a:effectLst/>
                <a:uLnTx/>
                <a:uFillTx/>
                <a:latin typeface="Calibri" pitchFamily="34" charset="0"/>
                <a:ea typeface="+mj-ea"/>
                <a:cs typeface="Calibri" pitchFamily="34" charset="0"/>
              </a:rPr>
              <a:t>R </a:t>
            </a:r>
          </a:p>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Distributed computing (HPC)</a:t>
            </a:r>
          </a:p>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System administration</a:t>
            </a:r>
          </a:p>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Containers (Docker or Singularity)</a:t>
            </a:r>
          </a:p>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Bioinformatics packages</a:t>
            </a:r>
          </a:p>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Data management best practices</a:t>
            </a:r>
          </a:p>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Documentation and reproducibility</a:t>
            </a:r>
          </a:p>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Big data analytics (Hadoop)</a:t>
            </a:r>
          </a:p>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Software development </a:t>
            </a:r>
          </a:p>
          <a:p>
            <a:pPr marR="0" lvl="0" algn="l" defTabSz="914400" rtl="0" eaLnBrk="1" fontAlgn="auto" latinLnBrk="0" hangingPunct="1">
              <a:lnSpc>
                <a:spcPct val="100000"/>
              </a:lnSpc>
              <a:spcBef>
                <a:spcPct val="0"/>
              </a:spcBef>
              <a:spcAft>
                <a:spcPts val="0"/>
              </a:spcAft>
              <a:buClrTx/>
              <a:buSzTx/>
              <a:tabLst/>
              <a:defRPr/>
            </a:pPr>
            <a:r>
              <a:rPr lang="en-US" sz="2400" b="1" dirty="0" err="1">
                <a:solidFill>
                  <a:schemeClr val="tx1">
                    <a:lumMod val="65000"/>
                    <a:lumOff val="35000"/>
                  </a:schemeClr>
                </a:solidFill>
              </a:rPr>
              <a:t>Github</a:t>
            </a:r>
            <a:endParaRPr lang="en-US" sz="2400" b="1" dirty="0">
              <a:solidFill>
                <a:schemeClr val="tx1">
                  <a:lumMod val="65000"/>
                  <a:lumOff val="35000"/>
                </a:schemeClr>
              </a:solidFill>
            </a:endParaRPr>
          </a:p>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Database management </a:t>
            </a:r>
          </a:p>
          <a:p>
            <a:pPr marR="0" lvl="0" algn="l" defTabSz="914400" rtl="0" eaLnBrk="1" fontAlgn="auto" latinLnBrk="0" hangingPunct="1">
              <a:lnSpc>
                <a:spcPct val="100000"/>
              </a:lnSpc>
              <a:spcBef>
                <a:spcPct val="0"/>
              </a:spcBef>
              <a:spcAft>
                <a:spcPts val="0"/>
              </a:spcAft>
              <a:buClrTx/>
              <a:buSzTx/>
              <a:tabLst/>
              <a:defRPr/>
            </a:pPr>
            <a:r>
              <a:rPr lang="en-US" sz="2400" b="1" dirty="0">
                <a:solidFill>
                  <a:schemeClr val="tx1">
                    <a:lumMod val="65000"/>
                    <a:lumOff val="35000"/>
                  </a:schemeClr>
                </a:solidFill>
              </a:rPr>
              <a:t>Hardware optimization…</a:t>
            </a:r>
          </a:p>
          <a:p>
            <a:pPr marR="0" lvl="0" algn="l" defTabSz="914400" rtl="0" eaLnBrk="1" fontAlgn="auto" latinLnBrk="0" hangingPunct="1">
              <a:lnSpc>
                <a:spcPct val="100000"/>
              </a:lnSpc>
              <a:spcBef>
                <a:spcPct val="0"/>
              </a:spcBef>
              <a:spcAft>
                <a:spcPts val="0"/>
              </a:spcAft>
              <a:buClrTx/>
              <a:buSzTx/>
              <a:tabLst/>
              <a:defRPr/>
            </a:pPr>
            <a:endParaRPr kumimoji="0" lang="en-US" sz="2800" b="1" i="0" u="none" strike="noStrike" kern="1200" cap="none" spc="0" normalizeH="0" baseline="0" noProof="0" dirty="0">
              <a:ln>
                <a:noFill/>
              </a:ln>
              <a:solidFill>
                <a:srgbClr val="1C7FA1"/>
              </a:solidFill>
              <a:effectLst/>
              <a:uLnTx/>
              <a:uFillTx/>
              <a:latin typeface="Calibri" pitchFamily="34" charset="0"/>
              <a:ea typeface="+mj-ea"/>
              <a:cs typeface="Calibri" pitchFamily="34" charset="0"/>
            </a:endParaRPr>
          </a:p>
          <a:p>
            <a:pPr marR="0" lvl="0" algn="ctr" defTabSz="914400" rtl="0" eaLnBrk="1" fontAlgn="auto" latinLnBrk="0" hangingPunct="1">
              <a:lnSpc>
                <a:spcPct val="100000"/>
              </a:lnSpc>
              <a:spcBef>
                <a:spcPct val="0"/>
              </a:spcBef>
              <a:spcAft>
                <a:spcPts val="0"/>
              </a:spcAft>
              <a:buClrTx/>
              <a:buSzTx/>
              <a:tabLst/>
              <a:defRPr/>
            </a:pPr>
            <a:endParaRPr kumimoji="0" lang="en-US" sz="2800" b="1" i="0" u="none" strike="noStrike" kern="1200" cap="none" spc="0" normalizeH="0" baseline="0" noProof="0" dirty="0">
              <a:ln>
                <a:noFill/>
              </a:ln>
              <a:solidFill>
                <a:srgbClr val="1C7FA1"/>
              </a:solidFill>
              <a:effectLst/>
              <a:uLnTx/>
              <a:uFillTx/>
              <a:latin typeface="Calibri" pitchFamily="34" charset="0"/>
              <a:ea typeface="+mj-ea"/>
              <a:cs typeface="Calibri" pitchFamily="34" charset="0"/>
            </a:endParaRPr>
          </a:p>
        </p:txBody>
      </p:sp>
      <p:sp>
        <p:nvSpPr>
          <p:cNvPr id="5" name="Rectangle 4">
            <a:extLst>
              <a:ext uri="{FF2B5EF4-FFF2-40B4-BE49-F238E27FC236}">
                <a16:creationId xmlns:a16="http://schemas.microsoft.com/office/drawing/2014/main" id="{33C251D3-724D-FB47-8802-7DA2CF448D8C}"/>
              </a:ext>
            </a:extLst>
          </p:cNvPr>
          <p:cNvSpPr/>
          <p:nvPr/>
        </p:nvSpPr>
        <p:spPr>
          <a:xfrm>
            <a:off x="-148635" y="0"/>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7AB821C-976D-4E42-9B56-26EF13FC614C}"/>
              </a:ext>
            </a:extLst>
          </p:cNvPr>
          <p:cNvSpPr txBox="1">
            <a:spLocks/>
          </p:cNvSpPr>
          <p:nvPr/>
        </p:nvSpPr>
        <p:spPr>
          <a:xfrm>
            <a:off x="-36084" y="152829"/>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“I am too old to learn Unix”</a:t>
            </a:r>
          </a:p>
        </p:txBody>
      </p:sp>
    </p:spTree>
    <p:extLst>
      <p:ext uri="{BB962C8B-B14F-4D97-AF65-F5344CB8AC3E}">
        <p14:creationId xmlns:p14="http://schemas.microsoft.com/office/powerpoint/2010/main" val="2002095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41337" y="0"/>
            <a:ext cx="6228826" cy="6858000"/>
          </a:xfrm>
          <a:prstGeom prst="rect">
            <a:avLst/>
          </a:prstGeom>
        </p:spPr>
      </p:pic>
      <p:sp>
        <p:nvSpPr>
          <p:cNvPr id="4" name="TextBox 3">
            <a:extLst>
              <a:ext uri="{FF2B5EF4-FFF2-40B4-BE49-F238E27FC236}">
                <a16:creationId xmlns:a16="http://schemas.microsoft.com/office/drawing/2014/main" id="{750ADA29-3461-3543-8DAC-E2CBDDA18D77}"/>
              </a:ext>
            </a:extLst>
          </p:cNvPr>
          <p:cNvSpPr txBox="1"/>
          <p:nvPr/>
        </p:nvSpPr>
        <p:spPr>
          <a:xfrm>
            <a:off x="2458139" y="1321249"/>
            <a:ext cx="601744"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E02A4C8-1EAF-A44D-8269-2EC85C3A569B}"/>
              </a:ext>
            </a:extLst>
          </p:cNvPr>
          <p:cNvSpPr txBox="1"/>
          <p:nvPr/>
        </p:nvSpPr>
        <p:spPr>
          <a:xfrm>
            <a:off x="2834207" y="1230115"/>
            <a:ext cx="451352" cy="402620"/>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D9B1BFF-319D-6C4E-86C1-85581388B33E}"/>
              </a:ext>
            </a:extLst>
          </p:cNvPr>
          <p:cNvSpPr txBox="1"/>
          <p:nvPr/>
        </p:nvSpPr>
        <p:spPr>
          <a:xfrm>
            <a:off x="3286745" y="1386455"/>
            <a:ext cx="910842" cy="153649"/>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F20C08B-5505-CB44-8402-32B930B50B12}"/>
              </a:ext>
            </a:extLst>
          </p:cNvPr>
          <p:cNvSpPr txBox="1"/>
          <p:nvPr/>
        </p:nvSpPr>
        <p:spPr>
          <a:xfrm>
            <a:off x="3375993" y="2462621"/>
            <a:ext cx="821594"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Agave API</a:t>
            </a:r>
          </a:p>
        </p:txBody>
      </p:sp>
      <p:sp>
        <p:nvSpPr>
          <p:cNvPr id="9" name="TextBox 8">
            <a:extLst>
              <a:ext uri="{FF2B5EF4-FFF2-40B4-BE49-F238E27FC236}">
                <a16:creationId xmlns:a16="http://schemas.microsoft.com/office/drawing/2014/main" id="{5F166B7A-2890-4147-A117-3049F95FDED9}"/>
              </a:ext>
            </a:extLst>
          </p:cNvPr>
          <p:cNvSpPr txBox="1"/>
          <p:nvPr/>
        </p:nvSpPr>
        <p:spPr>
          <a:xfrm>
            <a:off x="4864885" y="188779"/>
            <a:ext cx="965915" cy="1089833"/>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7CD3E9A-059F-144B-975D-E920422A896E}"/>
              </a:ext>
            </a:extLst>
          </p:cNvPr>
          <p:cNvSpPr txBox="1"/>
          <p:nvPr/>
        </p:nvSpPr>
        <p:spPr>
          <a:xfrm>
            <a:off x="4950040" y="1103028"/>
            <a:ext cx="965915" cy="1089833"/>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E8FD6F7-AEFC-7A43-9BF1-7D8C23584C80}"/>
              </a:ext>
            </a:extLst>
          </p:cNvPr>
          <p:cNvSpPr txBox="1"/>
          <p:nvPr/>
        </p:nvSpPr>
        <p:spPr>
          <a:xfrm>
            <a:off x="4561758" y="1680946"/>
            <a:ext cx="1614195" cy="1089833"/>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DF4663E-D418-D44E-8058-0AD9BC4D9EBE}"/>
              </a:ext>
            </a:extLst>
          </p:cNvPr>
          <p:cNvSpPr txBox="1"/>
          <p:nvPr/>
        </p:nvSpPr>
        <p:spPr>
          <a:xfrm>
            <a:off x="2002018" y="2139395"/>
            <a:ext cx="3689464"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77BE"/>
                </a:solidFill>
                <a:effectLst/>
                <a:uLnTx/>
                <a:uFillTx/>
                <a:latin typeface="Calibri" panose="020F0502020204030204"/>
                <a:ea typeface="+mn-ea"/>
                <a:cs typeface="+mn-cs"/>
              </a:rPr>
              <a:t>Web-accessible data repositories</a:t>
            </a:r>
          </a:p>
        </p:txBody>
      </p:sp>
      <p:sp>
        <p:nvSpPr>
          <p:cNvPr id="12" name="TextBox 11">
            <a:extLst>
              <a:ext uri="{FF2B5EF4-FFF2-40B4-BE49-F238E27FC236}">
                <a16:creationId xmlns:a16="http://schemas.microsoft.com/office/drawing/2014/main" id="{88C224D6-9402-2847-A7E4-F257E22B3336}"/>
              </a:ext>
            </a:extLst>
          </p:cNvPr>
          <p:cNvSpPr txBox="1"/>
          <p:nvPr/>
        </p:nvSpPr>
        <p:spPr>
          <a:xfrm>
            <a:off x="2191166" y="204976"/>
            <a:ext cx="2454808"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77BE"/>
                </a:solidFill>
                <a:effectLst/>
                <a:uLnTx/>
                <a:uFillTx/>
                <a:latin typeface="Calibri" panose="020F0502020204030204"/>
                <a:ea typeface="+mn-ea"/>
                <a:cs typeface="+mn-cs"/>
              </a:rPr>
              <a:t>Public Microbiome Data </a:t>
            </a:r>
          </a:p>
        </p:txBody>
      </p:sp>
      <p:sp>
        <p:nvSpPr>
          <p:cNvPr id="13" name="TextBox 12">
            <a:extLst>
              <a:ext uri="{FF2B5EF4-FFF2-40B4-BE49-F238E27FC236}">
                <a16:creationId xmlns:a16="http://schemas.microsoft.com/office/drawing/2014/main" id="{BE7AA86A-7AC4-E440-AC67-4782F1085EE9}"/>
              </a:ext>
            </a:extLst>
          </p:cNvPr>
          <p:cNvSpPr txBox="1"/>
          <p:nvPr/>
        </p:nvSpPr>
        <p:spPr>
          <a:xfrm>
            <a:off x="7750780" y="1754079"/>
            <a:ext cx="1409075"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77BE"/>
                </a:solidFill>
                <a:effectLst/>
                <a:uLnTx/>
                <a:uFillTx/>
                <a:latin typeface="Calibri" panose="020F0502020204030204"/>
                <a:ea typeface="+mn-ea"/>
                <a:cs typeface="+mn-cs"/>
              </a:rPr>
              <a:t>User Data &amp; Compute </a:t>
            </a:r>
          </a:p>
        </p:txBody>
      </p:sp>
      <p:sp>
        <p:nvSpPr>
          <p:cNvPr id="14" name="TextBox 13">
            <a:extLst>
              <a:ext uri="{FF2B5EF4-FFF2-40B4-BE49-F238E27FC236}">
                <a16:creationId xmlns:a16="http://schemas.microsoft.com/office/drawing/2014/main" id="{EEA25ABF-60C3-7D47-857E-BED48BDDF2AB}"/>
              </a:ext>
            </a:extLst>
          </p:cNvPr>
          <p:cNvSpPr txBox="1"/>
          <p:nvPr/>
        </p:nvSpPr>
        <p:spPr>
          <a:xfrm>
            <a:off x="6250903" y="4466715"/>
            <a:ext cx="1102136"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Appetizer</a:t>
            </a:r>
          </a:p>
        </p:txBody>
      </p:sp>
      <p:sp>
        <p:nvSpPr>
          <p:cNvPr id="15" name="Title 1">
            <a:extLst>
              <a:ext uri="{FF2B5EF4-FFF2-40B4-BE49-F238E27FC236}">
                <a16:creationId xmlns:a16="http://schemas.microsoft.com/office/drawing/2014/main" id="{5DA6A8A4-B7E9-644B-8596-DEE02DAF49E0}"/>
              </a:ext>
            </a:extLst>
          </p:cNvPr>
          <p:cNvSpPr txBox="1">
            <a:spLocks/>
          </p:cNvSpPr>
          <p:nvPr/>
        </p:nvSpPr>
        <p:spPr>
          <a:xfrm>
            <a:off x="176382" y="2702769"/>
            <a:ext cx="2191166" cy="2133278"/>
          </a:xfrm>
          <a:prstGeom prst="rect">
            <a:avLst/>
          </a:prstGeom>
        </p:spPr>
        <p:txBody>
          <a:bodyPr>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1C7FA1"/>
                </a:solidFill>
                <a:effectLst/>
                <a:uLnTx/>
                <a:uFillTx/>
                <a:latin typeface="Calibri" pitchFamily="34" charset="0"/>
                <a:ea typeface="+mj-ea"/>
                <a:cs typeface="Calibri" pitchFamily="34" charset="0"/>
              </a:rPr>
              <a:t>Integrating community-driven data, tools, compute</a:t>
            </a:r>
          </a:p>
        </p:txBody>
      </p:sp>
    </p:spTree>
    <p:extLst>
      <p:ext uri="{BB962C8B-B14F-4D97-AF65-F5344CB8AC3E}">
        <p14:creationId xmlns:p14="http://schemas.microsoft.com/office/powerpoint/2010/main" val="2807169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5-05-14 at 12.31.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430" y="117893"/>
            <a:ext cx="4486103" cy="811688"/>
          </a:xfrm>
          <a:prstGeom prst="rect">
            <a:avLst/>
          </a:prstGeom>
        </p:spPr>
      </p:pic>
      <p:sp>
        <p:nvSpPr>
          <p:cNvPr id="17" name="Title 1"/>
          <p:cNvSpPr txBox="1">
            <a:spLocks/>
          </p:cNvSpPr>
          <p:nvPr/>
        </p:nvSpPr>
        <p:spPr>
          <a:xfrm>
            <a:off x="76200" y="5709395"/>
            <a:ext cx="2753046" cy="1143000"/>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rgbClr val="1F497D"/>
              </a:solidFill>
              <a:effectLst/>
              <a:uLnTx/>
              <a:uFillTx/>
              <a:latin typeface="Calibri" pitchFamily="34" charset="0"/>
              <a:ea typeface="+mj-ea"/>
              <a:cs typeface="Calibri"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27984"/>
            <a:ext cx="9144000" cy="3327722"/>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4454109"/>
            <a:ext cx="2103026" cy="219374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4620" y="4404907"/>
            <a:ext cx="2155812" cy="2292148"/>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5414" y="4392743"/>
            <a:ext cx="2095124" cy="2298700"/>
          </a:xfrm>
          <a:prstGeom prst="rect">
            <a:avLst/>
          </a:prstGeom>
        </p:spPr>
      </p:pic>
      <p:pic>
        <p:nvPicPr>
          <p:cNvPr id="7" name="Picture 6">
            <a:extLst>
              <a:ext uri="{FF2B5EF4-FFF2-40B4-BE49-F238E27FC236}">
                <a16:creationId xmlns:a16="http://schemas.microsoft.com/office/drawing/2014/main" id="{03300166-E21C-B243-8BF9-308B4DEBE8DF}"/>
              </a:ext>
            </a:extLst>
          </p:cNvPr>
          <p:cNvPicPr>
            <a:picLocks noChangeAspect="1"/>
          </p:cNvPicPr>
          <p:nvPr/>
        </p:nvPicPr>
        <p:blipFill>
          <a:blip r:embed="rId8"/>
          <a:stretch>
            <a:fillRect/>
          </a:stretch>
        </p:blipFill>
        <p:spPr>
          <a:xfrm>
            <a:off x="6997776" y="4392742"/>
            <a:ext cx="1968500" cy="2298700"/>
          </a:xfrm>
          <a:prstGeom prst="rect">
            <a:avLst/>
          </a:prstGeom>
        </p:spPr>
      </p:pic>
    </p:spTree>
    <p:extLst>
      <p:ext uri="{BB962C8B-B14F-4D97-AF65-F5344CB8AC3E}">
        <p14:creationId xmlns:p14="http://schemas.microsoft.com/office/powerpoint/2010/main" val="1313739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E0886C-7E74-A44B-B1D2-83B887BC325F}"/>
              </a:ext>
            </a:extLst>
          </p:cNvPr>
          <p:cNvPicPr>
            <a:picLocks noChangeAspect="1"/>
          </p:cNvPicPr>
          <p:nvPr/>
        </p:nvPicPr>
        <p:blipFill rotWithShape="1">
          <a:blip r:embed="rId2">
            <a:extLst>
              <a:ext uri="{28A0092B-C50C-407E-A947-70E740481C1C}">
                <a14:useLocalDpi xmlns:a14="http://schemas.microsoft.com/office/drawing/2010/main" val="0"/>
              </a:ext>
            </a:extLst>
          </a:blip>
          <a:srcRect l="54204" t="11648" r="17025" b="11264"/>
          <a:stretch/>
        </p:blipFill>
        <p:spPr>
          <a:xfrm>
            <a:off x="259482" y="889446"/>
            <a:ext cx="4922117" cy="444822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63676"/>
          <a:stretch/>
        </p:blipFill>
        <p:spPr>
          <a:xfrm>
            <a:off x="7769280" y="1150270"/>
            <a:ext cx="1374720" cy="54864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2998"/>
          <a:stretch/>
        </p:blipFill>
        <p:spPr>
          <a:xfrm>
            <a:off x="5388633" y="1109928"/>
            <a:ext cx="2508181" cy="5562600"/>
          </a:xfrm>
          <a:prstGeom prst="rect">
            <a:avLst/>
          </a:prstGeom>
        </p:spPr>
      </p:pic>
      <p:pic>
        <p:nvPicPr>
          <p:cNvPr id="12" name="Picture 11">
            <a:extLst>
              <a:ext uri="{FF2B5EF4-FFF2-40B4-BE49-F238E27FC236}">
                <a16:creationId xmlns:a16="http://schemas.microsoft.com/office/drawing/2014/main" id="{98014C86-168B-8C49-AA70-6021D04B614C}"/>
              </a:ext>
            </a:extLst>
          </p:cNvPr>
          <p:cNvPicPr>
            <a:picLocks noChangeAspect="1"/>
          </p:cNvPicPr>
          <p:nvPr/>
        </p:nvPicPr>
        <p:blipFill rotWithShape="1">
          <a:blip r:embed="rId2">
            <a:extLst>
              <a:ext uri="{28A0092B-C50C-407E-A947-70E740481C1C}">
                <a14:useLocalDpi xmlns:a14="http://schemas.microsoft.com/office/drawing/2010/main" val="0"/>
              </a:ext>
            </a:extLst>
          </a:blip>
          <a:srcRect l="88098" t="33270" r="2913" b="30208"/>
          <a:stretch/>
        </p:blipFill>
        <p:spPr>
          <a:xfrm>
            <a:off x="52448" y="4939553"/>
            <a:ext cx="1399834" cy="1918447"/>
          </a:xfrm>
          <a:prstGeom prst="rect">
            <a:avLst/>
          </a:prstGeom>
        </p:spPr>
      </p:pic>
      <p:sp>
        <p:nvSpPr>
          <p:cNvPr id="2" name="Rectangle 1">
            <a:extLst>
              <a:ext uri="{FF2B5EF4-FFF2-40B4-BE49-F238E27FC236}">
                <a16:creationId xmlns:a16="http://schemas.microsoft.com/office/drawing/2014/main" id="{455D6CEF-CCF6-7A45-B6F9-87B0BBBDBB08}"/>
              </a:ext>
            </a:extLst>
          </p:cNvPr>
          <p:cNvSpPr/>
          <p:nvPr/>
        </p:nvSpPr>
        <p:spPr>
          <a:xfrm>
            <a:off x="4657587" y="4500282"/>
            <a:ext cx="627529" cy="87854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257E0E-12CC-864E-A53F-5EC601F970AF}"/>
              </a:ext>
            </a:extLst>
          </p:cNvPr>
          <p:cNvSpPr/>
          <p:nvPr/>
        </p:nvSpPr>
        <p:spPr>
          <a:xfrm>
            <a:off x="-148635" y="35862"/>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8B4B29DB-4BCA-FD4B-95B2-5A1246E37176}"/>
              </a:ext>
            </a:extLst>
          </p:cNvPr>
          <p:cNvSpPr txBox="1">
            <a:spLocks/>
          </p:cNvSpPr>
          <p:nvPr/>
        </p:nvSpPr>
        <p:spPr>
          <a:xfrm>
            <a:off x="-36084" y="188691"/>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Simulated Mock Communities for Benchmarking</a:t>
            </a:r>
          </a:p>
        </p:txBody>
      </p:sp>
    </p:spTree>
    <p:extLst>
      <p:ext uri="{BB962C8B-B14F-4D97-AF65-F5344CB8AC3E}">
        <p14:creationId xmlns:p14="http://schemas.microsoft.com/office/powerpoint/2010/main" val="579444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video3V2_all-edited_cropp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66825"/>
            <a:ext cx="9144000" cy="4324350"/>
          </a:xfrm>
          <a:prstGeom prst="rect">
            <a:avLst/>
          </a:prstGeom>
        </p:spPr>
      </p:pic>
      <p:sp>
        <p:nvSpPr>
          <p:cNvPr id="6" name="Rectangle 5">
            <a:extLst>
              <a:ext uri="{FF2B5EF4-FFF2-40B4-BE49-F238E27FC236}">
                <a16:creationId xmlns:a16="http://schemas.microsoft.com/office/drawing/2014/main" id="{4DFA17FD-7CE8-3F4B-BEBE-FB1967EEC57C}"/>
              </a:ext>
            </a:extLst>
          </p:cNvPr>
          <p:cNvSpPr/>
          <p:nvPr/>
        </p:nvSpPr>
        <p:spPr>
          <a:xfrm>
            <a:off x="-148635" y="35862"/>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7DBD328-6FC1-E744-A469-928D6251CD00}"/>
              </a:ext>
            </a:extLst>
          </p:cNvPr>
          <p:cNvSpPr txBox="1">
            <a:spLocks/>
          </p:cNvSpPr>
          <p:nvPr/>
        </p:nvSpPr>
        <p:spPr>
          <a:xfrm>
            <a:off x="-36084" y="188691"/>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Shop for Data and Run Analyses</a:t>
            </a:r>
          </a:p>
        </p:txBody>
      </p:sp>
    </p:spTree>
    <p:extLst>
      <p:ext uri="{BB962C8B-B14F-4D97-AF65-F5344CB8AC3E}">
        <p14:creationId xmlns:p14="http://schemas.microsoft.com/office/powerpoint/2010/main" val="34883067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2455493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95" y="760207"/>
            <a:ext cx="7391400" cy="6477000"/>
          </a:xfrm>
          <a:prstGeom prst="rect">
            <a:avLst/>
          </a:prstGeom>
        </p:spPr>
      </p:pic>
      <p:sp>
        <p:nvSpPr>
          <p:cNvPr id="9" name="TextBox 8"/>
          <p:cNvSpPr txBox="1"/>
          <p:nvPr/>
        </p:nvSpPr>
        <p:spPr>
          <a:xfrm>
            <a:off x="3419885" y="3061503"/>
            <a:ext cx="934855" cy="646294"/>
          </a:xfrm>
          <a:prstGeom prst="rect">
            <a:avLst/>
          </a:prstGeom>
          <a:noFill/>
        </p:spPr>
        <p:txBody>
          <a:bodyPr wrap="none" lIns="91400" tIns="45702" rIns="91400" bIns="45702" rtlCol="0">
            <a:spAutoFit/>
          </a:bodyPr>
          <a:lstStyle/>
          <a:p>
            <a:r>
              <a:rPr lang="en-US" sz="3600" dirty="0">
                <a:solidFill>
                  <a:prstClr val="black"/>
                </a:solidFill>
                <a:latin typeface="Calibri"/>
                <a:cs typeface="Calibri"/>
              </a:rPr>
              <a:t>Fast</a:t>
            </a:r>
          </a:p>
        </p:txBody>
      </p:sp>
      <p:sp>
        <p:nvSpPr>
          <p:cNvPr id="10" name="TextBox 9"/>
          <p:cNvSpPr txBox="1"/>
          <p:nvPr/>
        </p:nvSpPr>
        <p:spPr>
          <a:xfrm>
            <a:off x="3352800" y="3675560"/>
            <a:ext cx="3200400" cy="646294"/>
          </a:xfrm>
          <a:prstGeom prst="rect">
            <a:avLst/>
          </a:prstGeom>
          <a:noFill/>
        </p:spPr>
        <p:txBody>
          <a:bodyPr wrap="square" lIns="91400" tIns="45702" rIns="91400" bIns="45702" rtlCol="0">
            <a:spAutoFit/>
          </a:bodyPr>
          <a:lstStyle/>
          <a:p>
            <a:r>
              <a:rPr lang="en-US" sz="3600" dirty="0">
                <a:solidFill>
                  <a:prstClr val="black"/>
                </a:solidFill>
                <a:latin typeface="Calibri"/>
                <a:cs typeface="Calibri"/>
              </a:rPr>
              <a:t>Correct</a:t>
            </a:r>
          </a:p>
        </p:txBody>
      </p:sp>
      <p:sp>
        <p:nvSpPr>
          <p:cNvPr id="12" name="TextBox 11"/>
          <p:cNvSpPr txBox="1"/>
          <p:nvPr/>
        </p:nvSpPr>
        <p:spPr>
          <a:xfrm>
            <a:off x="3445768" y="2399091"/>
            <a:ext cx="3014464" cy="646294"/>
          </a:xfrm>
          <a:prstGeom prst="rect">
            <a:avLst/>
          </a:prstGeom>
          <a:noFill/>
        </p:spPr>
        <p:txBody>
          <a:bodyPr wrap="square" lIns="91400" tIns="45702" rIns="91400" bIns="45702" rtlCol="0">
            <a:spAutoFit/>
          </a:bodyPr>
          <a:lstStyle/>
          <a:p>
            <a:r>
              <a:rPr lang="en-US" sz="3600" dirty="0">
                <a:solidFill>
                  <a:prstClr val="black"/>
                </a:solidFill>
                <a:latin typeface="Calibri"/>
                <a:cs typeface="Calibri"/>
              </a:rPr>
              <a:t>Cheap</a:t>
            </a:r>
          </a:p>
        </p:txBody>
      </p:sp>
      <p:sp>
        <p:nvSpPr>
          <p:cNvPr id="14" name="Rectangle 13">
            <a:extLst>
              <a:ext uri="{FF2B5EF4-FFF2-40B4-BE49-F238E27FC236}">
                <a16:creationId xmlns:a16="http://schemas.microsoft.com/office/drawing/2014/main" id="{533FFCC6-5D80-3E46-BF8C-AC7FDDDD5FA7}"/>
              </a:ext>
            </a:extLst>
          </p:cNvPr>
          <p:cNvSpPr/>
          <p:nvPr/>
        </p:nvSpPr>
        <p:spPr>
          <a:xfrm>
            <a:off x="-148635" y="0"/>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F2624E5C-9C52-594B-9E35-B5B3D57B5F59}"/>
              </a:ext>
            </a:extLst>
          </p:cNvPr>
          <p:cNvSpPr txBox="1">
            <a:spLocks/>
          </p:cNvSpPr>
          <p:nvPr/>
        </p:nvSpPr>
        <p:spPr>
          <a:xfrm>
            <a:off x="-36084" y="152829"/>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“Pick two”</a:t>
            </a:r>
          </a:p>
        </p:txBody>
      </p:sp>
    </p:spTree>
    <p:extLst>
      <p:ext uri="{BB962C8B-B14F-4D97-AF65-F5344CB8AC3E}">
        <p14:creationId xmlns:p14="http://schemas.microsoft.com/office/powerpoint/2010/main" val="1375271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178559" y="1736989"/>
            <a:ext cx="3670029" cy="994172"/>
          </a:xfrm>
          <a:prstGeom prst="rect">
            <a:avLst/>
          </a:prstGeom>
          <a:noFill/>
          <a:ln>
            <a:noFill/>
          </a:ln>
        </p:spPr>
        <p:txBody>
          <a:bodyPr vert="horz" wrap="square" lIns="68569" tIns="34275" rIns="68569" bIns="34275" rtlCol="0" anchor="b" anchorCtr="0">
            <a:noAutofit/>
          </a:bodyPr>
          <a:lstStyle/>
          <a:p>
            <a:pPr indent="-188547">
              <a:spcBef>
                <a:spcPts val="0"/>
              </a:spcBef>
              <a:buClr>
                <a:schemeClr val="dk1"/>
              </a:buClr>
              <a:buSzPct val="98975"/>
            </a:pPr>
            <a:r>
              <a:rPr lang="en-US" sz="3200" b="1" dirty="0">
                <a:solidFill>
                  <a:schemeClr val="dk1"/>
                </a:solidFill>
                <a:latin typeface="Century Schoolbook"/>
                <a:ea typeface="Century Schoolbook"/>
                <a:cs typeface="Century Schoolbook"/>
                <a:sym typeface="Century Schoolbook"/>
              </a:rPr>
              <a:t>Controlled binary bacterial mixtures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251" y="878541"/>
            <a:ext cx="5358675" cy="6000750"/>
          </a:xfrm>
          <a:prstGeom prst="rect">
            <a:avLst/>
          </a:prstGeom>
        </p:spPr>
      </p:pic>
      <p:sp>
        <p:nvSpPr>
          <p:cNvPr id="3" name="TextBox 2"/>
          <p:cNvSpPr txBox="1"/>
          <p:nvPr/>
        </p:nvSpPr>
        <p:spPr>
          <a:xfrm>
            <a:off x="294402" y="3285322"/>
            <a:ext cx="3211007" cy="954107"/>
          </a:xfrm>
          <a:prstGeom prst="rect">
            <a:avLst/>
          </a:prstGeom>
          <a:noFill/>
        </p:spPr>
        <p:txBody>
          <a:bodyPr wrap="square" rtlCol="0">
            <a:spAutoFit/>
          </a:bodyPr>
          <a:lstStyle/>
          <a:p>
            <a:r>
              <a:rPr lang="en-US" sz="2800" dirty="0"/>
              <a:t>Accuracy using centrifuge</a:t>
            </a:r>
          </a:p>
        </p:txBody>
      </p:sp>
      <p:graphicFrame>
        <p:nvGraphicFramePr>
          <p:cNvPr id="4" name="Table 3"/>
          <p:cNvGraphicFramePr>
            <a:graphicFrameLocks noGrp="1"/>
          </p:cNvGraphicFramePr>
          <p:nvPr>
            <p:extLst>
              <p:ext uri="{D42A27DB-BD31-4B8C-83A1-F6EECF244321}">
                <p14:modId xmlns:p14="http://schemas.microsoft.com/office/powerpoint/2010/main" val="1171098829"/>
              </p:ext>
            </p:extLst>
          </p:nvPr>
        </p:nvGraphicFramePr>
        <p:xfrm>
          <a:off x="178559" y="4298466"/>
          <a:ext cx="3228049" cy="1651803"/>
        </p:xfrm>
        <a:graphic>
          <a:graphicData uri="http://schemas.openxmlformats.org/drawingml/2006/table">
            <a:tbl>
              <a:tblPr firstRow="1" bandRow="1"/>
              <a:tblGrid>
                <a:gridCol w="2519787">
                  <a:extLst>
                    <a:ext uri="{9D8B030D-6E8A-4147-A177-3AD203B41FA5}">
                      <a16:colId xmlns:a16="http://schemas.microsoft.com/office/drawing/2014/main" val="20000"/>
                    </a:ext>
                  </a:extLst>
                </a:gridCol>
                <a:gridCol w="708262">
                  <a:extLst>
                    <a:ext uri="{9D8B030D-6E8A-4147-A177-3AD203B41FA5}">
                      <a16:colId xmlns:a16="http://schemas.microsoft.com/office/drawing/2014/main" val="20001"/>
                    </a:ext>
                  </a:extLst>
                </a:gridCol>
              </a:tblGrid>
              <a:tr h="347254">
                <a:tc>
                  <a:txBody>
                    <a:bodyPr/>
                    <a:lstStyle/>
                    <a:p>
                      <a:pPr algn="ctr"/>
                      <a:r>
                        <a:rPr lang="en-US" sz="1400" dirty="0"/>
                        <a:t>Sample</a:t>
                      </a:r>
                    </a:p>
                  </a:txBody>
                  <a:tcPr marL="68580" marR="68580" marT="34290" marB="34290"/>
                </a:tc>
                <a:tc>
                  <a:txBody>
                    <a:bodyPr/>
                    <a:lstStyle/>
                    <a:p>
                      <a:pPr algn="ctr"/>
                      <a:r>
                        <a:rPr lang="en-US" sz="1400" dirty="0"/>
                        <a:t>R</a:t>
                      </a:r>
                      <a:r>
                        <a:rPr lang="en-US" sz="1400" baseline="30000" dirty="0"/>
                        <a:t>2</a:t>
                      </a:r>
                      <a:endParaRPr lang="en-US" sz="1400" dirty="0"/>
                    </a:p>
                  </a:txBody>
                  <a:tcPr marL="68580" marR="68580" marT="34290" marB="34290"/>
                </a:tc>
                <a:extLst>
                  <a:ext uri="{0D108BD9-81ED-4DB2-BD59-A6C34878D82A}">
                    <a16:rowId xmlns:a16="http://schemas.microsoft.com/office/drawing/2014/main" val="10000"/>
                  </a:ext>
                </a:extLst>
              </a:tr>
              <a:tr h="347254">
                <a:tc>
                  <a:txBody>
                    <a:bodyPr/>
                    <a:lstStyle/>
                    <a:p>
                      <a:pPr algn="ctr"/>
                      <a:r>
                        <a:rPr lang="en-US" sz="1400" i="1" dirty="0"/>
                        <a:t>E. coli</a:t>
                      </a:r>
                      <a:r>
                        <a:rPr lang="en-US" sz="1400" i="1" baseline="0" dirty="0"/>
                        <a:t> / S. </a:t>
                      </a:r>
                      <a:r>
                        <a:rPr lang="en-US" sz="1400" i="1" baseline="0" dirty="0" err="1"/>
                        <a:t>flexneri</a:t>
                      </a:r>
                      <a:endParaRPr lang="en-US" sz="1400" i="1" dirty="0"/>
                    </a:p>
                  </a:txBody>
                  <a:tcPr marL="68580" marR="68580" marT="34290" marB="34290"/>
                </a:tc>
                <a:tc>
                  <a:txBody>
                    <a:bodyPr/>
                    <a:lstStyle/>
                    <a:p>
                      <a:pPr algn="ctr"/>
                      <a:r>
                        <a:rPr lang="en-US" sz="1400" dirty="0"/>
                        <a:t>0.89</a:t>
                      </a:r>
                    </a:p>
                  </a:txBody>
                  <a:tcPr marL="68580" marR="68580" marT="34290" marB="34290"/>
                </a:tc>
                <a:extLst>
                  <a:ext uri="{0D108BD9-81ED-4DB2-BD59-A6C34878D82A}">
                    <a16:rowId xmlns:a16="http://schemas.microsoft.com/office/drawing/2014/main" val="10001"/>
                  </a:ext>
                </a:extLst>
              </a:tr>
              <a:tr h="610041">
                <a:tc>
                  <a:txBody>
                    <a:bodyPr/>
                    <a:lstStyle/>
                    <a:p>
                      <a:pPr algn="ctr"/>
                      <a:r>
                        <a:rPr lang="en-US" sz="1400" i="1" dirty="0"/>
                        <a:t>S. </a:t>
                      </a:r>
                      <a:r>
                        <a:rPr lang="en-US" sz="1400" i="1" dirty="0" err="1"/>
                        <a:t>saprophyticus</a:t>
                      </a:r>
                      <a:r>
                        <a:rPr lang="en-US" sz="1400" i="1" dirty="0"/>
                        <a:t> /</a:t>
                      </a:r>
                      <a:r>
                        <a:rPr lang="en-US" sz="1400" i="1" baseline="0" dirty="0"/>
                        <a:t> s. pyogenes</a:t>
                      </a:r>
                      <a:endParaRPr lang="en-US" sz="1400" i="1" dirty="0"/>
                    </a:p>
                  </a:txBody>
                  <a:tcPr marL="68580" marR="68580" marT="34290" marB="34290"/>
                </a:tc>
                <a:tc>
                  <a:txBody>
                    <a:bodyPr/>
                    <a:lstStyle/>
                    <a:p>
                      <a:pPr algn="ctr"/>
                      <a:r>
                        <a:rPr lang="en-US" sz="1400" dirty="0"/>
                        <a:t>0.99</a:t>
                      </a:r>
                    </a:p>
                  </a:txBody>
                  <a:tcPr marL="68580" marR="68580" marT="34290" marB="34290"/>
                </a:tc>
                <a:extLst>
                  <a:ext uri="{0D108BD9-81ED-4DB2-BD59-A6C34878D82A}">
                    <a16:rowId xmlns:a16="http://schemas.microsoft.com/office/drawing/2014/main" val="10002"/>
                  </a:ext>
                </a:extLst>
              </a:tr>
              <a:tr h="347254">
                <a:tc>
                  <a:txBody>
                    <a:bodyPr/>
                    <a:lstStyle/>
                    <a:p>
                      <a:pPr algn="ctr"/>
                      <a:r>
                        <a:rPr lang="en-US" sz="1400" i="1" dirty="0"/>
                        <a:t>E.</a:t>
                      </a:r>
                      <a:r>
                        <a:rPr lang="en-US" sz="1400" i="1" baseline="0" dirty="0"/>
                        <a:t> Coli / S. </a:t>
                      </a:r>
                      <a:r>
                        <a:rPr lang="en-US" sz="1400" i="1" baseline="0" dirty="0" err="1"/>
                        <a:t>saprophyticus</a:t>
                      </a:r>
                      <a:endParaRPr lang="en-US" sz="1400" i="1" dirty="0"/>
                    </a:p>
                  </a:txBody>
                  <a:tcPr marL="68580" marR="68580" marT="34290" marB="34290"/>
                </a:tc>
                <a:tc>
                  <a:txBody>
                    <a:bodyPr/>
                    <a:lstStyle/>
                    <a:p>
                      <a:pPr algn="ctr"/>
                      <a:r>
                        <a:rPr lang="en-US" sz="1400" dirty="0"/>
                        <a:t>0.96</a:t>
                      </a:r>
                    </a:p>
                  </a:txBody>
                  <a:tcPr marL="68580" marR="68580" marT="34290" marB="34290"/>
                </a:tc>
                <a:extLst>
                  <a:ext uri="{0D108BD9-81ED-4DB2-BD59-A6C34878D82A}">
                    <a16:rowId xmlns:a16="http://schemas.microsoft.com/office/drawing/2014/main" val="10003"/>
                  </a:ext>
                </a:extLst>
              </a:tr>
            </a:tbl>
          </a:graphicData>
        </a:graphic>
      </p:graphicFrame>
      <p:sp>
        <p:nvSpPr>
          <p:cNvPr id="6" name="Rectangle 5">
            <a:extLst>
              <a:ext uri="{FF2B5EF4-FFF2-40B4-BE49-F238E27FC236}">
                <a16:creationId xmlns:a16="http://schemas.microsoft.com/office/drawing/2014/main" id="{02CE71C2-F443-7D4B-9CEA-6FA55A9A2DFC}"/>
              </a:ext>
            </a:extLst>
          </p:cNvPr>
          <p:cNvSpPr/>
          <p:nvPr/>
        </p:nvSpPr>
        <p:spPr>
          <a:xfrm>
            <a:off x="-148635" y="0"/>
            <a:ext cx="9461473" cy="87854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8051D32-1B0B-0F41-A404-A0B72FB84725}"/>
              </a:ext>
            </a:extLst>
          </p:cNvPr>
          <p:cNvSpPr txBox="1">
            <a:spLocks/>
          </p:cNvSpPr>
          <p:nvPr/>
        </p:nvSpPr>
        <p:spPr>
          <a:xfrm>
            <a:off x="-36084" y="152829"/>
            <a:ext cx="9510284" cy="958792"/>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Accuracy</a:t>
            </a:r>
          </a:p>
        </p:txBody>
      </p:sp>
    </p:spTree>
    <p:extLst>
      <p:ext uri="{BB962C8B-B14F-4D97-AF65-F5344CB8AC3E}">
        <p14:creationId xmlns:p14="http://schemas.microsoft.com/office/powerpoint/2010/main" val="1969188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10" name="Rectangle 9">
            <a:extLst>
              <a:ext uri="{FF2B5EF4-FFF2-40B4-BE49-F238E27FC236}">
                <a16:creationId xmlns:a16="http://schemas.microsoft.com/office/drawing/2014/main" id="{EC9FDDBB-7355-8D43-9162-CCB5E66BD261}"/>
              </a:ext>
            </a:extLst>
          </p:cNvPr>
          <p:cNvSpPr/>
          <p:nvPr/>
        </p:nvSpPr>
        <p:spPr>
          <a:xfrm>
            <a:off x="0" y="0"/>
            <a:ext cx="9144000" cy="81366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7E5CEF1-BDAB-8E41-A32C-A177D2E926E3}"/>
              </a:ext>
            </a:extLst>
          </p:cNvPr>
          <p:cNvSpPr txBox="1">
            <a:spLocks/>
          </p:cNvSpPr>
          <p:nvPr/>
        </p:nvSpPr>
        <p:spPr>
          <a:xfrm>
            <a:off x="-48811" y="45255"/>
            <a:ext cx="9176193" cy="881659"/>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Sensitivity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16" y="1214987"/>
            <a:ext cx="6150472" cy="4496002"/>
          </a:xfrm>
          <a:prstGeom prst="rect">
            <a:avLst/>
          </a:prstGeom>
        </p:spPr>
      </p:pic>
      <p:pic>
        <p:nvPicPr>
          <p:cNvPr id="12" name="Picture 11">
            <a:extLst>
              <a:ext uri="{FF2B5EF4-FFF2-40B4-BE49-F238E27FC236}">
                <a16:creationId xmlns:a16="http://schemas.microsoft.com/office/drawing/2014/main" id="{AFF150C0-C8C0-F147-927A-6A07767A6962}"/>
              </a:ext>
            </a:extLst>
          </p:cNvPr>
          <p:cNvPicPr>
            <a:picLocks noChangeAspect="1"/>
          </p:cNvPicPr>
          <p:nvPr/>
        </p:nvPicPr>
        <p:blipFill rotWithShape="1">
          <a:blip r:embed="rId4">
            <a:extLst>
              <a:ext uri="{28A0092B-C50C-407E-A947-70E740481C1C}">
                <a14:useLocalDpi xmlns:a14="http://schemas.microsoft.com/office/drawing/2010/main" val="0"/>
              </a:ext>
            </a:extLst>
          </a:blip>
          <a:srcRect r="63676"/>
          <a:stretch/>
        </p:blipFill>
        <p:spPr>
          <a:xfrm>
            <a:off x="7754278" y="1328491"/>
            <a:ext cx="1374720" cy="5486400"/>
          </a:xfrm>
          <a:prstGeom prst="rect">
            <a:avLst/>
          </a:prstGeom>
        </p:spPr>
      </p:pic>
      <p:pic>
        <p:nvPicPr>
          <p:cNvPr id="13" name="Picture 12">
            <a:extLst>
              <a:ext uri="{FF2B5EF4-FFF2-40B4-BE49-F238E27FC236}">
                <a16:creationId xmlns:a16="http://schemas.microsoft.com/office/drawing/2014/main" id="{BA769248-BA5D-2048-82F3-D5E11871F1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6238" y="1311238"/>
            <a:ext cx="2882900" cy="5562600"/>
          </a:xfrm>
          <a:prstGeom prst="rect">
            <a:avLst/>
          </a:prstGeom>
        </p:spPr>
      </p:pic>
      <p:pic>
        <p:nvPicPr>
          <p:cNvPr id="14" name="Picture 13">
            <a:extLst>
              <a:ext uri="{FF2B5EF4-FFF2-40B4-BE49-F238E27FC236}">
                <a16:creationId xmlns:a16="http://schemas.microsoft.com/office/drawing/2014/main" id="{C051F571-2B48-FD46-B884-F2091B85B11E}"/>
              </a:ext>
            </a:extLst>
          </p:cNvPr>
          <p:cNvPicPr>
            <a:picLocks noChangeAspect="1"/>
          </p:cNvPicPr>
          <p:nvPr/>
        </p:nvPicPr>
        <p:blipFill rotWithShape="1">
          <a:blip r:embed="rId3">
            <a:extLst>
              <a:ext uri="{28A0092B-C50C-407E-A947-70E740481C1C}">
                <a14:useLocalDpi xmlns:a14="http://schemas.microsoft.com/office/drawing/2010/main" val="0"/>
              </a:ext>
            </a:extLst>
          </a:blip>
          <a:srcRect l="76541" t="37380" b="46563"/>
          <a:stretch/>
        </p:blipFill>
        <p:spPr>
          <a:xfrm>
            <a:off x="1780673" y="5710989"/>
            <a:ext cx="1925054" cy="963143"/>
          </a:xfrm>
          <a:prstGeom prst="rect">
            <a:avLst/>
          </a:prstGeom>
        </p:spPr>
      </p:pic>
      <p:sp>
        <p:nvSpPr>
          <p:cNvPr id="15" name="Title 1">
            <a:extLst>
              <a:ext uri="{FF2B5EF4-FFF2-40B4-BE49-F238E27FC236}">
                <a16:creationId xmlns:a16="http://schemas.microsoft.com/office/drawing/2014/main" id="{A2A52270-2B8B-2147-A8ED-3E34637AA844}"/>
              </a:ext>
            </a:extLst>
          </p:cNvPr>
          <p:cNvSpPr txBox="1">
            <a:spLocks/>
          </p:cNvSpPr>
          <p:nvPr/>
        </p:nvSpPr>
        <p:spPr>
          <a:xfrm>
            <a:off x="4207675" y="930911"/>
            <a:ext cx="5557157" cy="713683"/>
          </a:xfrm>
          <a:prstGeom prst="rect">
            <a:avLst/>
          </a:prstGeom>
          <a:noFill/>
        </p:spPr>
        <p:txBody>
          <a:bodyPr lIns="91400" tIns="45702" rIns="91400" bIns="45702">
            <a:no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u="sng" dirty="0">
                <a:solidFill>
                  <a:schemeClr val="accent1">
                    <a:lumMod val="75000"/>
                  </a:schemeClr>
                </a:solidFill>
              </a:rPr>
              <a:t>Staggered Mock Community</a:t>
            </a:r>
          </a:p>
        </p:txBody>
      </p:sp>
    </p:spTree>
    <p:extLst>
      <p:ext uri="{BB962C8B-B14F-4D97-AF65-F5344CB8AC3E}">
        <p14:creationId xmlns:p14="http://schemas.microsoft.com/office/powerpoint/2010/main" val="257355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aphicFrame>
        <p:nvGraphicFramePr>
          <p:cNvPr id="207" name="Shape 207"/>
          <p:cNvGraphicFramePr/>
          <p:nvPr>
            <p:extLst>
              <p:ext uri="{D42A27DB-BD31-4B8C-83A1-F6EECF244321}">
                <p14:modId xmlns:p14="http://schemas.microsoft.com/office/powerpoint/2010/main" val="1288820770"/>
              </p:ext>
            </p:extLst>
          </p:nvPr>
        </p:nvGraphicFramePr>
        <p:xfrm>
          <a:off x="407301" y="1527649"/>
          <a:ext cx="8616893" cy="2983833"/>
        </p:xfrm>
        <a:graphic>
          <a:graphicData uri="http://schemas.openxmlformats.org/drawingml/2006/table">
            <a:tbl>
              <a:tblPr>
                <a:noFill/>
              </a:tblPr>
              <a:tblGrid>
                <a:gridCol w="3332596">
                  <a:extLst>
                    <a:ext uri="{9D8B030D-6E8A-4147-A177-3AD203B41FA5}">
                      <a16:colId xmlns:a16="http://schemas.microsoft.com/office/drawing/2014/main" val="20000"/>
                    </a:ext>
                  </a:extLst>
                </a:gridCol>
                <a:gridCol w="2817069">
                  <a:extLst>
                    <a:ext uri="{9D8B030D-6E8A-4147-A177-3AD203B41FA5}">
                      <a16:colId xmlns:a16="http://schemas.microsoft.com/office/drawing/2014/main" val="20001"/>
                    </a:ext>
                  </a:extLst>
                </a:gridCol>
                <a:gridCol w="1252015">
                  <a:extLst>
                    <a:ext uri="{9D8B030D-6E8A-4147-A177-3AD203B41FA5}">
                      <a16:colId xmlns:a16="http://schemas.microsoft.com/office/drawing/2014/main" val="20002"/>
                    </a:ext>
                  </a:extLst>
                </a:gridCol>
                <a:gridCol w="1215213">
                  <a:extLst>
                    <a:ext uri="{9D8B030D-6E8A-4147-A177-3AD203B41FA5}">
                      <a16:colId xmlns:a16="http://schemas.microsoft.com/office/drawing/2014/main" val="20003"/>
                    </a:ext>
                  </a:extLst>
                </a:gridCol>
              </a:tblGrid>
              <a:tr h="994611">
                <a:tc>
                  <a:txBody>
                    <a:bodyPr/>
                    <a:lstStyle/>
                    <a:p>
                      <a:pPr marL="0" marR="0" lvl="0" indent="0" algn="just" rtl="0">
                        <a:spcBef>
                          <a:spcPts val="0"/>
                        </a:spcBef>
                        <a:spcAft>
                          <a:spcPts val="0"/>
                        </a:spcAft>
                        <a:buSzPct val="25000"/>
                        <a:buNone/>
                      </a:pPr>
                      <a:r>
                        <a:rPr lang="en-US" sz="2400" b="1" i="0" u="none" strike="noStrike" cap="none" dirty="0">
                          <a:solidFill>
                            <a:srgbClr val="000000"/>
                          </a:solidFill>
                          <a:latin typeface="+mn-lt"/>
                          <a:ea typeface="Calibri"/>
                          <a:cs typeface="Calibri"/>
                          <a:sym typeface="Calibri"/>
                        </a:rPr>
                        <a:t>Method</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just" rtl="0">
                        <a:spcBef>
                          <a:spcPts val="0"/>
                        </a:spcBef>
                        <a:spcAft>
                          <a:spcPts val="0"/>
                        </a:spcAft>
                        <a:buSzPct val="25000"/>
                        <a:buNone/>
                      </a:pPr>
                      <a:r>
                        <a:rPr lang="en-US" sz="2400" b="1" i="0" u="none" strike="noStrike" cap="none" dirty="0">
                          <a:solidFill>
                            <a:srgbClr val="000000"/>
                          </a:solidFill>
                          <a:latin typeface="+mn-lt"/>
                          <a:ea typeface="Calibri"/>
                          <a:cs typeface="Calibri"/>
                          <a:sym typeface="Calibri"/>
                        </a:rPr>
                        <a:t>Memory Required</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just" rtl="0">
                        <a:spcBef>
                          <a:spcPts val="0"/>
                        </a:spcBef>
                        <a:spcAft>
                          <a:spcPts val="0"/>
                        </a:spcAft>
                        <a:buSzPct val="25000"/>
                        <a:buNone/>
                      </a:pPr>
                      <a:r>
                        <a:rPr lang="en-US" sz="2400" b="1" i="0" u="none" strike="noStrike" cap="none">
                          <a:solidFill>
                            <a:srgbClr val="000000"/>
                          </a:solidFill>
                          <a:latin typeface="+mn-lt"/>
                          <a:ea typeface="Calibri"/>
                          <a:cs typeface="Calibri"/>
                          <a:sym typeface="Calibri"/>
                        </a:rPr>
                        <a:t>Walltime</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just" rtl="0">
                        <a:spcBef>
                          <a:spcPts val="0"/>
                        </a:spcBef>
                        <a:spcAft>
                          <a:spcPts val="0"/>
                        </a:spcAft>
                        <a:buSzPct val="25000"/>
                        <a:buNone/>
                      </a:pPr>
                      <a:r>
                        <a:rPr lang="en-US" sz="2400" b="1" i="0" u="none" strike="noStrike" cap="none" dirty="0">
                          <a:solidFill>
                            <a:srgbClr val="000000"/>
                          </a:solidFill>
                          <a:latin typeface="+mn-lt"/>
                          <a:ea typeface="Calibri"/>
                          <a:cs typeface="Calibri"/>
                          <a:sym typeface="Calibri"/>
                        </a:rPr>
                        <a:t>R</a:t>
                      </a:r>
                      <a:r>
                        <a:rPr lang="en-US" sz="2400" b="1" i="0" u="none" strike="noStrike" cap="none" baseline="30000" dirty="0">
                          <a:solidFill>
                            <a:srgbClr val="000000"/>
                          </a:solidFill>
                          <a:latin typeface="+mn-lt"/>
                          <a:ea typeface="Arial"/>
                          <a:cs typeface="Arial"/>
                          <a:sym typeface="Arial"/>
                        </a:rPr>
                        <a:t>2</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994611">
                <a:tc>
                  <a:txBody>
                    <a:bodyPr/>
                    <a:lstStyle/>
                    <a:p>
                      <a:pPr marL="0" marR="0" lvl="0" indent="0" algn="just" rtl="0">
                        <a:spcBef>
                          <a:spcPts val="0"/>
                        </a:spcBef>
                        <a:spcAft>
                          <a:spcPts val="0"/>
                        </a:spcAft>
                        <a:buSzPct val="25000"/>
                        <a:buNone/>
                      </a:pPr>
                      <a:r>
                        <a:rPr lang="en-US" sz="2400" b="0" i="0" u="none" strike="noStrike" cap="none" dirty="0">
                          <a:solidFill>
                            <a:srgbClr val="000000"/>
                          </a:solidFill>
                          <a:latin typeface="+mn-lt"/>
                          <a:ea typeface="Calibri"/>
                          <a:cs typeface="Calibri"/>
                          <a:sym typeface="Calibri"/>
                        </a:rPr>
                        <a:t>Centrifuge</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just" rtl="0">
                        <a:spcBef>
                          <a:spcPts val="0"/>
                        </a:spcBef>
                        <a:spcAft>
                          <a:spcPts val="0"/>
                        </a:spcAft>
                        <a:buSzPct val="25000"/>
                        <a:buNone/>
                      </a:pPr>
                      <a:r>
                        <a:rPr lang="en-US" sz="2400" b="0" i="0" u="none" strike="noStrike" cap="none" dirty="0">
                          <a:solidFill>
                            <a:srgbClr val="000000"/>
                          </a:solidFill>
                          <a:latin typeface="+mn-lt"/>
                          <a:ea typeface="Calibri"/>
                          <a:cs typeface="Calibri"/>
                          <a:sym typeface="Calibri"/>
                        </a:rPr>
                        <a:t>12 CPUs / 23gb RAM</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just" rtl="0">
                        <a:spcBef>
                          <a:spcPts val="0"/>
                        </a:spcBef>
                        <a:spcAft>
                          <a:spcPts val="0"/>
                        </a:spcAft>
                        <a:buSzPct val="25000"/>
                        <a:buNone/>
                      </a:pPr>
                      <a:r>
                        <a:rPr lang="en-US" sz="2400" b="0" i="0" u="none" strike="noStrike" cap="none" dirty="0">
                          <a:solidFill>
                            <a:srgbClr val="000000"/>
                          </a:solidFill>
                          <a:latin typeface="+mn-lt"/>
                          <a:ea typeface="Calibri"/>
                          <a:cs typeface="Calibri"/>
                          <a:sym typeface="Calibri"/>
                        </a:rPr>
                        <a:t>0:07:40</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just" rtl="0">
                        <a:spcBef>
                          <a:spcPts val="0"/>
                        </a:spcBef>
                        <a:spcAft>
                          <a:spcPts val="0"/>
                        </a:spcAft>
                        <a:buSzPct val="25000"/>
                        <a:buNone/>
                      </a:pPr>
                      <a:r>
                        <a:rPr lang="en-US" sz="2400" b="0" i="0" u="none" strike="noStrike" cap="none" dirty="0">
                          <a:solidFill>
                            <a:srgbClr val="000000"/>
                          </a:solidFill>
                          <a:latin typeface="+mn-lt"/>
                          <a:ea typeface="Calibri"/>
                          <a:cs typeface="Calibri"/>
                          <a:sym typeface="Calibri"/>
                        </a:rPr>
                        <a:t>0.96</a:t>
                      </a:r>
                      <a:endParaRPr lang="en-US" sz="2400" dirty="0">
                        <a:latin typeface="+mn-lt"/>
                        <a:ea typeface="Calibri"/>
                        <a:cs typeface="Calibri"/>
                        <a:sym typeface="Calibri"/>
                      </a:endParaRP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994611">
                <a:tc>
                  <a:txBody>
                    <a:bodyPr/>
                    <a:lstStyle/>
                    <a:p>
                      <a:pPr marL="0" marR="0" lvl="0" indent="0" algn="just" rtl="0">
                        <a:spcBef>
                          <a:spcPts val="0"/>
                        </a:spcBef>
                        <a:spcAft>
                          <a:spcPts val="0"/>
                        </a:spcAft>
                        <a:buSzPct val="25000"/>
                        <a:buNone/>
                      </a:pPr>
                      <a:r>
                        <a:rPr lang="en-US" sz="2400" b="0" i="0" u="none" strike="noStrike" cap="none">
                          <a:solidFill>
                            <a:srgbClr val="000000"/>
                          </a:solidFill>
                          <a:latin typeface="+mn-lt"/>
                          <a:ea typeface="Calibri"/>
                          <a:cs typeface="Calibri"/>
                          <a:sym typeface="Calibri"/>
                        </a:rPr>
                        <a:t>CLARK</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just" rtl="0">
                        <a:spcBef>
                          <a:spcPts val="0"/>
                        </a:spcBef>
                        <a:spcAft>
                          <a:spcPts val="0"/>
                        </a:spcAft>
                        <a:buSzPct val="25000"/>
                        <a:buNone/>
                      </a:pPr>
                      <a:r>
                        <a:rPr lang="en-US" sz="2400" b="0" i="0" u="none" strike="noStrike" cap="none" dirty="0">
                          <a:solidFill>
                            <a:srgbClr val="000000"/>
                          </a:solidFill>
                          <a:latin typeface="+mn-lt"/>
                          <a:ea typeface="Calibri"/>
                          <a:cs typeface="Calibri"/>
                          <a:sym typeface="Calibri"/>
                        </a:rPr>
                        <a:t>28 CPUs / 297gb RAM</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just" rtl="0">
                        <a:spcBef>
                          <a:spcPts val="0"/>
                        </a:spcBef>
                        <a:spcAft>
                          <a:spcPts val="0"/>
                        </a:spcAft>
                        <a:buSzPct val="25000"/>
                        <a:buNone/>
                      </a:pPr>
                      <a:r>
                        <a:rPr lang="en-US" sz="2400" b="0" i="0" u="none" strike="noStrike" cap="none" dirty="0">
                          <a:solidFill>
                            <a:srgbClr val="000000"/>
                          </a:solidFill>
                          <a:latin typeface="+mn-lt"/>
                          <a:ea typeface="Calibri"/>
                          <a:cs typeface="Calibri"/>
                          <a:sym typeface="Calibri"/>
                        </a:rPr>
                        <a:t>0:38:40</a:t>
                      </a: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just" rtl="0">
                        <a:spcBef>
                          <a:spcPts val="0"/>
                        </a:spcBef>
                        <a:spcAft>
                          <a:spcPts val="0"/>
                        </a:spcAft>
                        <a:buSzPct val="25000"/>
                        <a:buNone/>
                      </a:pPr>
                      <a:r>
                        <a:rPr lang="en-US" sz="2400" b="0" i="0" u="none" strike="noStrike" cap="none" dirty="0">
                          <a:solidFill>
                            <a:srgbClr val="000000"/>
                          </a:solidFill>
                          <a:latin typeface="+mn-lt"/>
                          <a:ea typeface="Calibri"/>
                          <a:cs typeface="Calibri"/>
                          <a:sym typeface="Calibri"/>
                        </a:rPr>
                        <a:t>0.97</a:t>
                      </a:r>
                      <a:endParaRPr lang="en-US" sz="2400" dirty="0">
                        <a:latin typeface="+mn-lt"/>
                        <a:ea typeface="Calibri"/>
                        <a:cs typeface="Calibri"/>
                        <a:sym typeface="Calibri"/>
                      </a:endParaRPr>
                    </a:p>
                  </a:txBody>
                  <a:tcPr marL="19050" marR="19050" marT="34294" marB="34294"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08" name="Shape 208"/>
          <p:cNvSpPr/>
          <p:nvPr/>
        </p:nvSpPr>
        <p:spPr>
          <a:xfrm>
            <a:off x="733711" y="2569443"/>
            <a:ext cx="13688060" cy="900247"/>
          </a:xfrm>
          <a:prstGeom prst="rect">
            <a:avLst/>
          </a:prstGeom>
          <a:noFill/>
          <a:ln>
            <a:noFill/>
          </a:ln>
        </p:spPr>
        <p:txBody>
          <a:bodyPr wrap="square" lIns="68569" tIns="34275" rIns="68569" bIns="34275" anchor="ctr" anchorCtr="0">
            <a:noAutofit/>
          </a:bodyPr>
          <a:lstStyle/>
          <a:p>
            <a:pPr indent="-85725">
              <a:buClr>
                <a:schemeClr val="dk1"/>
              </a:buClr>
              <a:buSzPct val="100000"/>
            </a:pPr>
            <a:br>
              <a:rPr lang="en-US" sz="1350">
                <a:solidFill>
                  <a:schemeClr val="dk1"/>
                </a:solidFill>
                <a:latin typeface="Arial"/>
                <a:ea typeface="Arial"/>
                <a:cs typeface="Arial"/>
                <a:sym typeface="Arial"/>
              </a:rPr>
            </a:br>
            <a:endParaRPr lang="en-US" sz="1350">
              <a:solidFill>
                <a:schemeClr val="dk1"/>
              </a:solidFill>
              <a:latin typeface="Arial"/>
              <a:ea typeface="Arial"/>
              <a:cs typeface="Arial"/>
              <a:sym typeface="Arial"/>
            </a:endParaRPr>
          </a:p>
          <a:p>
            <a:pPr indent="-85725">
              <a:buClr>
                <a:schemeClr val="dk1"/>
              </a:buClr>
              <a:buSzPct val="100000"/>
            </a:pPr>
            <a:br>
              <a:rPr lang="en-US" sz="1350">
                <a:solidFill>
                  <a:schemeClr val="dk1"/>
                </a:solidFill>
                <a:latin typeface="Arial"/>
                <a:ea typeface="Arial"/>
                <a:cs typeface="Arial"/>
                <a:sym typeface="Arial"/>
              </a:rPr>
            </a:br>
            <a:endParaRPr lang="en-US" sz="1350">
              <a:solidFill>
                <a:schemeClr val="dk1"/>
              </a:solidFill>
              <a:latin typeface="Arial"/>
              <a:ea typeface="Arial"/>
              <a:cs typeface="Arial"/>
              <a:sym typeface="Arial"/>
            </a:endParaRPr>
          </a:p>
        </p:txBody>
      </p:sp>
      <p:sp>
        <p:nvSpPr>
          <p:cNvPr id="209" name="Shape 209"/>
          <p:cNvSpPr txBox="1"/>
          <p:nvPr/>
        </p:nvSpPr>
        <p:spPr>
          <a:xfrm>
            <a:off x="407301" y="5227659"/>
            <a:ext cx="7681050" cy="276975"/>
          </a:xfrm>
          <a:prstGeom prst="rect">
            <a:avLst/>
          </a:prstGeom>
          <a:noFill/>
          <a:ln>
            <a:noFill/>
          </a:ln>
        </p:spPr>
        <p:txBody>
          <a:bodyPr wrap="square" lIns="68569" tIns="34275" rIns="68569" bIns="34275" anchor="t" anchorCtr="0">
            <a:noAutofit/>
          </a:bodyPr>
          <a:lstStyle/>
          <a:p>
            <a:pPr algn="ctr">
              <a:buSzPct val="25000"/>
            </a:pPr>
            <a:r>
              <a:rPr lang="en-US" sz="2000" i="1" dirty="0" err="1">
                <a:solidFill>
                  <a:schemeClr val="dk1"/>
                </a:solidFill>
                <a:latin typeface="Century Schoolbook"/>
                <a:ea typeface="Century Schoolbook"/>
                <a:cs typeface="Century Schoolbook"/>
                <a:sym typeface="Century Schoolbook"/>
              </a:rPr>
              <a:t>Walltimes</a:t>
            </a:r>
            <a:r>
              <a:rPr lang="en-US" sz="2000" i="1" dirty="0">
                <a:solidFill>
                  <a:schemeClr val="dk1"/>
                </a:solidFill>
                <a:latin typeface="Century Schoolbook"/>
                <a:ea typeface="Century Schoolbook"/>
                <a:cs typeface="Century Schoolbook"/>
                <a:sym typeface="Century Schoolbook"/>
              </a:rPr>
              <a:t> for </a:t>
            </a:r>
            <a:r>
              <a:rPr lang="en-US" sz="2000" i="1" dirty="0" err="1">
                <a:solidFill>
                  <a:schemeClr val="dk1"/>
                </a:solidFill>
                <a:latin typeface="Century Schoolbook"/>
                <a:ea typeface="Century Schoolbook"/>
                <a:cs typeface="Century Schoolbook"/>
                <a:sym typeface="Century Schoolbook"/>
              </a:rPr>
              <a:t>QCed</a:t>
            </a:r>
            <a:r>
              <a:rPr lang="en-US" sz="2000" i="1" dirty="0">
                <a:solidFill>
                  <a:schemeClr val="dk1"/>
                </a:solidFill>
                <a:latin typeface="Century Schoolbook"/>
                <a:ea typeface="Century Schoolbook"/>
                <a:cs typeface="Century Schoolbook"/>
                <a:sym typeface="Century Schoolbook"/>
              </a:rPr>
              <a:t> 4.0 </a:t>
            </a:r>
            <a:r>
              <a:rPr lang="en-US" sz="2000" i="1" dirty="0" err="1">
                <a:solidFill>
                  <a:schemeClr val="dk1"/>
                </a:solidFill>
                <a:latin typeface="Century Schoolbook"/>
                <a:ea typeface="Century Schoolbook"/>
                <a:cs typeface="Century Schoolbook"/>
                <a:sym typeface="Century Schoolbook"/>
              </a:rPr>
              <a:t>gb</a:t>
            </a:r>
            <a:r>
              <a:rPr lang="en-US" sz="2000" i="1" dirty="0">
                <a:solidFill>
                  <a:schemeClr val="dk1"/>
                </a:solidFill>
                <a:latin typeface="Century Schoolbook"/>
                <a:ea typeface="Century Schoolbook"/>
                <a:cs typeface="Century Schoolbook"/>
                <a:sym typeface="Century Schoolbook"/>
              </a:rPr>
              <a:t> mock community </a:t>
            </a:r>
            <a:r>
              <a:rPr lang="en-US" sz="2000" i="1" dirty="0" err="1">
                <a:solidFill>
                  <a:schemeClr val="dk1"/>
                </a:solidFill>
                <a:latin typeface="Century Schoolbook"/>
                <a:ea typeface="Century Schoolbook"/>
                <a:cs typeface="Century Schoolbook"/>
                <a:sym typeface="Century Schoolbook"/>
              </a:rPr>
              <a:t>fasta</a:t>
            </a:r>
            <a:r>
              <a:rPr lang="en-US" sz="2000" i="1" dirty="0">
                <a:solidFill>
                  <a:schemeClr val="dk1"/>
                </a:solidFill>
                <a:latin typeface="Century Schoolbook"/>
                <a:ea typeface="Century Schoolbook"/>
                <a:cs typeface="Century Schoolbook"/>
                <a:sym typeface="Century Schoolbook"/>
              </a:rPr>
              <a:t> file</a:t>
            </a:r>
          </a:p>
        </p:txBody>
      </p:sp>
      <p:sp>
        <p:nvSpPr>
          <p:cNvPr id="7" name="Rectangle 6">
            <a:extLst>
              <a:ext uri="{FF2B5EF4-FFF2-40B4-BE49-F238E27FC236}">
                <a16:creationId xmlns:a16="http://schemas.microsoft.com/office/drawing/2014/main" id="{DB1300A8-3B24-D347-84A5-6EC13F623203}"/>
              </a:ext>
            </a:extLst>
          </p:cNvPr>
          <p:cNvSpPr/>
          <p:nvPr/>
        </p:nvSpPr>
        <p:spPr>
          <a:xfrm>
            <a:off x="-16618" y="-2187"/>
            <a:ext cx="9144000" cy="813661"/>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AF11EE3-C4D9-0240-8E01-8F3E47EC29B4}"/>
              </a:ext>
            </a:extLst>
          </p:cNvPr>
          <p:cNvSpPr txBox="1">
            <a:spLocks/>
          </p:cNvSpPr>
          <p:nvPr/>
        </p:nvSpPr>
        <p:spPr>
          <a:xfrm>
            <a:off x="-48811" y="45255"/>
            <a:ext cx="9176193" cy="881659"/>
          </a:xfrm>
          <a:prstGeom prst="rect">
            <a:avLst/>
          </a:prstGeom>
        </p:spPr>
        <p:txBody>
          <a:bodyPr>
            <a:normAutofit/>
          </a:bodyPr>
          <a:lstStyle>
            <a:lvl1pPr algn="ctr" defTabSz="914400" rtl="0" eaLnBrk="1" latinLnBrk="0" hangingPunct="1">
              <a:spcBef>
                <a:spcPct val="0"/>
              </a:spcBef>
              <a:buNone/>
              <a:defRPr sz="4900" kern="1200" baseline="0">
                <a:solidFill>
                  <a:schemeClr val="bg1"/>
                </a:solidFill>
                <a:effectLst/>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Speed &amp; Computational Resources</a:t>
            </a:r>
          </a:p>
        </p:txBody>
      </p:sp>
      <p:sp>
        <p:nvSpPr>
          <p:cNvPr id="4" name="Oval 3">
            <a:extLst>
              <a:ext uri="{FF2B5EF4-FFF2-40B4-BE49-F238E27FC236}">
                <a16:creationId xmlns:a16="http://schemas.microsoft.com/office/drawing/2014/main" id="{93F6F66E-2E90-6C49-814A-3D0D24191E84}"/>
              </a:ext>
            </a:extLst>
          </p:cNvPr>
          <p:cNvSpPr/>
          <p:nvPr/>
        </p:nvSpPr>
        <p:spPr>
          <a:xfrm>
            <a:off x="256674" y="2855495"/>
            <a:ext cx="1636294" cy="8983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7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45">
            <a:extLst>
              <a:ext uri="{FF2B5EF4-FFF2-40B4-BE49-F238E27FC236}">
                <a16:creationId xmlns:a16="http://schemas.microsoft.com/office/drawing/2014/main" id="{B32D1C49-0CF5-0A40-9652-6CC8ECBA25F3}"/>
              </a:ext>
            </a:extLst>
          </p:cNvPr>
          <p:cNvPicPr preferRelativeResize="0"/>
          <p:nvPr/>
        </p:nvPicPr>
        <p:blipFill>
          <a:blip r:embed="rId2">
            <a:alphaModFix/>
          </a:blip>
          <a:stretch>
            <a:fillRect/>
          </a:stretch>
        </p:blipFill>
        <p:spPr>
          <a:xfrm>
            <a:off x="-139700" y="-233466"/>
            <a:ext cx="9423400" cy="7243866"/>
          </a:xfrm>
          <a:prstGeom prst="rect">
            <a:avLst/>
          </a:prstGeom>
          <a:noFill/>
          <a:ln>
            <a:noFill/>
          </a:ln>
        </p:spPr>
      </p:pic>
      <p:sp>
        <p:nvSpPr>
          <p:cNvPr id="3" name="Shape 143">
            <a:extLst>
              <a:ext uri="{FF2B5EF4-FFF2-40B4-BE49-F238E27FC236}">
                <a16:creationId xmlns:a16="http://schemas.microsoft.com/office/drawing/2014/main" id="{4E514798-53A4-2E4C-AF70-338C2F4C7A73}"/>
              </a:ext>
            </a:extLst>
          </p:cNvPr>
          <p:cNvSpPr txBox="1">
            <a:spLocks/>
          </p:cNvSpPr>
          <p:nvPr/>
        </p:nvSpPr>
        <p:spPr>
          <a:xfrm>
            <a:off x="-139700" y="5061198"/>
            <a:ext cx="9423400" cy="1949201"/>
          </a:xfrm>
          <a:prstGeom prst="rect">
            <a:avLst/>
          </a:prstGeom>
          <a:solidFill>
            <a:srgbClr val="DF5250">
              <a:alpha val="68000"/>
            </a:srgbClr>
          </a:solidFill>
          <a:ln>
            <a:noFill/>
          </a:ln>
        </p:spPr>
        <p:txBody>
          <a:bodyPr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nSpc>
                <a:spcPct val="95000"/>
              </a:lnSpc>
              <a:spcBef>
                <a:spcPts val="0"/>
              </a:spcBef>
              <a:spcAft>
                <a:spcPts val="1200"/>
              </a:spcAft>
              <a:buClr>
                <a:srgbClr val="FFFFFF"/>
              </a:buClr>
              <a:buSzPct val="79999"/>
            </a:pPr>
            <a:r>
              <a:rPr lang="en-US" dirty="0">
                <a:solidFill>
                  <a:schemeClr val="bg1"/>
                </a:solidFill>
                <a:ea typeface="Century Schoolbook"/>
                <a:cs typeface="Century Schoolbook"/>
                <a:sym typeface="Century Schoolbook"/>
              </a:rPr>
              <a:t>Cancer chemotherapy &lt;&lt; neutrophil counts </a:t>
            </a:r>
          </a:p>
          <a:p>
            <a:pPr marL="457200">
              <a:lnSpc>
                <a:spcPct val="95000"/>
              </a:lnSpc>
              <a:spcBef>
                <a:spcPts val="0"/>
              </a:spcBef>
              <a:spcAft>
                <a:spcPts val="1200"/>
              </a:spcAft>
              <a:buClr>
                <a:srgbClr val="FFFFFF"/>
              </a:buClr>
              <a:buSzPct val="79999"/>
            </a:pPr>
            <a:r>
              <a:rPr lang="en-US" dirty="0">
                <a:solidFill>
                  <a:schemeClr val="bg1"/>
                </a:solidFill>
                <a:ea typeface="Century Schoolbook"/>
                <a:cs typeface="Century Schoolbook"/>
                <a:sym typeface="Century Schoolbook"/>
              </a:rPr>
              <a:t>Low culture positive rates (~20%) </a:t>
            </a:r>
          </a:p>
          <a:p>
            <a:pPr marL="457200">
              <a:lnSpc>
                <a:spcPct val="95000"/>
              </a:lnSpc>
              <a:spcBef>
                <a:spcPts val="0"/>
              </a:spcBef>
              <a:spcAft>
                <a:spcPts val="1200"/>
              </a:spcAft>
              <a:buClr>
                <a:srgbClr val="FFFFFF"/>
              </a:buClr>
              <a:buSzPct val="79999"/>
            </a:pPr>
            <a:r>
              <a:rPr lang="en-US" dirty="0">
                <a:solidFill>
                  <a:schemeClr val="bg1"/>
                </a:solidFill>
                <a:ea typeface="Century Schoolbook"/>
                <a:cs typeface="Century Schoolbook"/>
                <a:sym typeface="Century Schoolbook"/>
              </a:rPr>
              <a:t>WGS can improve diagnostic efficiency</a:t>
            </a:r>
            <a:endParaRPr lang="en-US" dirty="0">
              <a:solidFill>
                <a:schemeClr val="dk1"/>
              </a:solidFill>
              <a:ea typeface="Century Schoolbook"/>
              <a:cs typeface="Century Schoolbook"/>
              <a:sym typeface="Century Schoolbook"/>
            </a:endParaRPr>
          </a:p>
        </p:txBody>
      </p:sp>
      <p:pic>
        <p:nvPicPr>
          <p:cNvPr id="6" name="Picture 5" descr="118308941.jpg">
            <a:extLst>
              <a:ext uri="{FF2B5EF4-FFF2-40B4-BE49-F238E27FC236}">
                <a16:creationId xmlns:a16="http://schemas.microsoft.com/office/drawing/2014/main" id="{32DBD8BD-1044-BB4E-AB6A-01E80C2EE3B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6417" b="57751" l="49152" r="94350"/>
                    </a14:imgEffect>
                  </a14:imgLayer>
                </a14:imgProps>
              </a:ext>
              <a:ext uri="{28A0092B-C50C-407E-A947-70E740481C1C}">
                <a14:useLocalDpi xmlns:a14="http://schemas.microsoft.com/office/drawing/2010/main" val="0"/>
              </a:ext>
            </a:extLst>
          </a:blip>
          <a:srcRect l="43503" b="35832"/>
          <a:stretch/>
        </p:blipFill>
        <p:spPr>
          <a:xfrm>
            <a:off x="5557472" y="682495"/>
            <a:ext cx="1170581" cy="1240815"/>
          </a:xfrm>
          <a:prstGeom prst="rect">
            <a:avLst/>
          </a:prstGeom>
        </p:spPr>
      </p:pic>
      <p:pic>
        <p:nvPicPr>
          <p:cNvPr id="7" name="Picture 6" descr="Clipart - &lt;strong&gt;Sunglasses&lt;/strong&gt;">
            <a:extLst>
              <a:ext uri="{FF2B5EF4-FFF2-40B4-BE49-F238E27FC236}">
                <a16:creationId xmlns:a16="http://schemas.microsoft.com/office/drawing/2014/main" id="{B9EADCB5-ACF7-DC43-ADCB-230D1AE99E1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3056" b="33611"/>
          <a:stretch/>
        </p:blipFill>
        <p:spPr>
          <a:xfrm>
            <a:off x="5680952" y="1128469"/>
            <a:ext cx="923620" cy="348865"/>
          </a:xfrm>
          <a:prstGeom prst="rect">
            <a:avLst/>
          </a:prstGeom>
        </p:spPr>
      </p:pic>
      <p:pic>
        <p:nvPicPr>
          <p:cNvPr id="9" name="Picture 8" descr="118308941.jpg">
            <a:extLst>
              <a:ext uri="{FF2B5EF4-FFF2-40B4-BE49-F238E27FC236}">
                <a16:creationId xmlns:a16="http://schemas.microsoft.com/office/drawing/2014/main" id="{DD21FCD8-74C1-524D-9E9A-397BCCA24F62}"/>
              </a:ext>
            </a:extLst>
          </p:cNvPr>
          <p:cNvPicPr>
            <a:picLocks noChangeAspect="1"/>
          </p:cNvPicPr>
          <p:nvPr/>
        </p:nvPicPr>
        <p:blipFill rotWithShape="1">
          <a:blip r:embed="rId6" cstate="print">
            <a:duotone>
              <a:schemeClr val="accent5">
                <a:shade val="45000"/>
                <a:satMod val="135000"/>
              </a:schemeClr>
              <a:prstClr val="white"/>
            </a:duotone>
            <a:extLst>
              <a:ext uri="{BEBA8EAE-BF5A-486C-A8C5-ECC9F3942E4B}">
                <a14:imgProps xmlns:a14="http://schemas.microsoft.com/office/drawing/2010/main">
                  <a14:imgLayer r:embed="rId7">
                    <a14:imgEffect>
                      <a14:backgroundRemoval t="6417" b="57751" l="49153" r="94350"/>
                    </a14:imgEffect>
                  </a14:imgLayer>
                </a14:imgProps>
              </a:ext>
              <a:ext uri="{28A0092B-C50C-407E-A947-70E740481C1C}">
                <a14:useLocalDpi xmlns:a14="http://schemas.microsoft.com/office/drawing/2010/main" val="0"/>
              </a:ext>
            </a:extLst>
          </a:blip>
          <a:srcRect l="43503" b="35832"/>
          <a:stretch/>
        </p:blipFill>
        <p:spPr>
          <a:xfrm>
            <a:off x="1394855" y="2521269"/>
            <a:ext cx="892575" cy="946130"/>
          </a:xfrm>
          <a:prstGeom prst="rect">
            <a:avLst/>
          </a:prstGeom>
        </p:spPr>
      </p:pic>
      <p:pic>
        <p:nvPicPr>
          <p:cNvPr id="10" name="Picture 9" descr="Clipart - &lt;strong&gt;Sunglasses&lt;/strong&gt;">
            <a:extLst>
              <a:ext uri="{FF2B5EF4-FFF2-40B4-BE49-F238E27FC236}">
                <a16:creationId xmlns:a16="http://schemas.microsoft.com/office/drawing/2014/main" id="{547E201D-78D0-0B4D-A265-D446A929037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26869" b="73425"/>
          <a:stretch/>
        </p:blipFill>
        <p:spPr>
          <a:xfrm>
            <a:off x="1522650" y="2859396"/>
            <a:ext cx="655400" cy="269875"/>
          </a:xfrm>
          <a:prstGeom prst="rect">
            <a:avLst/>
          </a:prstGeom>
        </p:spPr>
      </p:pic>
      <p:sp>
        <p:nvSpPr>
          <p:cNvPr id="11" name="Rectangle 10">
            <a:extLst>
              <a:ext uri="{FF2B5EF4-FFF2-40B4-BE49-F238E27FC236}">
                <a16:creationId xmlns:a16="http://schemas.microsoft.com/office/drawing/2014/main" id="{41DF057F-B955-7747-8C18-C3F2C03BDC11}"/>
              </a:ext>
            </a:extLst>
          </p:cNvPr>
          <p:cNvSpPr/>
          <p:nvPr/>
        </p:nvSpPr>
        <p:spPr>
          <a:xfrm>
            <a:off x="-139700" y="-202831"/>
            <a:ext cx="9393382" cy="1130300"/>
          </a:xfrm>
          <a:prstGeom prst="rect">
            <a:avLst/>
          </a:prstGeom>
          <a:solidFill>
            <a:srgbClr val="A2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hape 142">
            <a:extLst>
              <a:ext uri="{FF2B5EF4-FFF2-40B4-BE49-F238E27FC236}">
                <a16:creationId xmlns:a16="http://schemas.microsoft.com/office/drawing/2014/main" id="{3B8B4261-176A-BD4A-8822-1692A8C1F540}"/>
              </a:ext>
            </a:extLst>
          </p:cNvPr>
          <p:cNvSpPr txBox="1">
            <a:spLocks/>
          </p:cNvSpPr>
          <p:nvPr/>
        </p:nvSpPr>
        <p:spPr>
          <a:xfrm>
            <a:off x="845772" y="-65466"/>
            <a:ext cx="9144000" cy="682179"/>
          </a:xfrm>
          <a:prstGeom prst="rect">
            <a:avLst/>
          </a:prstGeom>
          <a:noFill/>
          <a:ln>
            <a:noFill/>
          </a:ln>
        </p:spPr>
        <p:txBody>
          <a:bodyPr wrap="square" lIns="91425" tIns="45700" rIns="91425" bIns="457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79400">
              <a:spcBef>
                <a:spcPts val="0"/>
              </a:spcBef>
              <a:buClr>
                <a:schemeClr val="dk1"/>
              </a:buClr>
              <a:buSzPct val="100000"/>
              <a:buFont typeface="Century Schoolbook"/>
              <a:buNone/>
            </a:pPr>
            <a:r>
              <a:rPr lang="en-US" sz="4800" b="1" dirty="0">
                <a:ln>
                  <a:solidFill>
                    <a:srgbClr val="B54946"/>
                  </a:solidFill>
                </a:ln>
                <a:solidFill>
                  <a:schemeClr val="bg1"/>
                </a:solidFill>
                <a:latin typeface="+mn-lt"/>
                <a:ea typeface="Century Schoolbook"/>
                <a:cs typeface="Century Schoolbook"/>
                <a:sym typeface="Century Schoolbook"/>
              </a:rPr>
              <a:t>Febrile Neutropenia </a:t>
            </a:r>
          </a:p>
        </p:txBody>
      </p:sp>
      <p:pic>
        <p:nvPicPr>
          <p:cNvPr id="13" name="Picture 12" descr="Clipart - &lt;strong&gt;Sunglasses&lt;/strong&gt;">
            <a:extLst>
              <a:ext uri="{FF2B5EF4-FFF2-40B4-BE49-F238E27FC236}">
                <a16:creationId xmlns:a16="http://schemas.microsoft.com/office/drawing/2014/main" id="{87A7717D-8298-4246-A819-F5D69FB6E91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26869" b="73425"/>
          <a:stretch/>
        </p:blipFill>
        <p:spPr>
          <a:xfrm>
            <a:off x="4572000" y="4307696"/>
            <a:ext cx="655400" cy="269875"/>
          </a:xfrm>
          <a:prstGeom prst="rect">
            <a:avLst/>
          </a:prstGeom>
        </p:spPr>
      </p:pic>
      <p:pic>
        <p:nvPicPr>
          <p:cNvPr id="15" name="Picture 14">
            <a:extLst>
              <a:ext uri="{FF2B5EF4-FFF2-40B4-BE49-F238E27FC236}">
                <a16:creationId xmlns:a16="http://schemas.microsoft.com/office/drawing/2014/main" id="{7306A99D-1652-6144-A9B6-0EC6E79D8C51}"/>
              </a:ext>
            </a:extLst>
          </p:cNvPr>
          <p:cNvPicPr>
            <a:picLocks noChangeAspect="1"/>
          </p:cNvPicPr>
          <p:nvPr/>
        </p:nvPicPr>
        <p:blipFill>
          <a:blip r:embed="rId9"/>
          <a:stretch>
            <a:fillRect/>
          </a:stretch>
        </p:blipFill>
        <p:spPr>
          <a:xfrm>
            <a:off x="7102516" y="5153249"/>
            <a:ext cx="2534220" cy="1957651"/>
          </a:xfrm>
          <a:prstGeom prst="rect">
            <a:avLst/>
          </a:prstGeom>
        </p:spPr>
      </p:pic>
    </p:spTree>
    <p:extLst>
      <p:ext uri="{BB962C8B-B14F-4D97-AF65-F5344CB8AC3E}">
        <p14:creationId xmlns:p14="http://schemas.microsoft.com/office/powerpoint/2010/main" val="4166235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hape 165">
            <a:extLst>
              <a:ext uri="{FF2B5EF4-FFF2-40B4-BE49-F238E27FC236}">
                <a16:creationId xmlns:a16="http://schemas.microsoft.com/office/drawing/2014/main" id="{0FA9519F-8232-9240-BF77-4194DA03B8A2}"/>
              </a:ext>
            </a:extLst>
          </p:cNvPr>
          <p:cNvPicPr preferRelativeResize="0"/>
          <p:nvPr/>
        </p:nvPicPr>
        <p:blipFill rotWithShape="1">
          <a:blip r:embed="rId3">
            <a:alphaModFix/>
          </a:blip>
          <a:srcRect/>
          <a:stretch/>
        </p:blipFill>
        <p:spPr>
          <a:xfrm>
            <a:off x="6460533" y="1664119"/>
            <a:ext cx="2657655" cy="2665278"/>
          </a:xfrm>
          <a:prstGeom prst="rect">
            <a:avLst/>
          </a:prstGeom>
          <a:noFill/>
          <a:ln>
            <a:noFill/>
          </a:ln>
          <a:effectLst>
            <a:softEdge rad="127000"/>
          </a:effectLst>
        </p:spPr>
      </p:pic>
      <p:pic>
        <p:nvPicPr>
          <p:cNvPr id="7" name="Shape 161">
            <a:extLst>
              <a:ext uri="{FF2B5EF4-FFF2-40B4-BE49-F238E27FC236}">
                <a16:creationId xmlns:a16="http://schemas.microsoft.com/office/drawing/2014/main" id="{B8FB27C3-16EE-F64A-8D7B-9C0847D32589}"/>
              </a:ext>
            </a:extLst>
          </p:cNvPr>
          <p:cNvPicPr preferRelativeResize="0"/>
          <p:nvPr/>
        </p:nvPicPr>
        <p:blipFill rotWithShape="1">
          <a:blip r:embed="rId4">
            <a:alphaModFix/>
          </a:blip>
          <a:srcRect/>
          <a:stretch/>
        </p:blipFill>
        <p:spPr>
          <a:xfrm>
            <a:off x="3588216" y="1814691"/>
            <a:ext cx="2241461" cy="2433159"/>
          </a:xfrm>
          <a:prstGeom prst="rect">
            <a:avLst/>
          </a:prstGeom>
          <a:noFill/>
          <a:ln>
            <a:noFill/>
          </a:ln>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0" y="895925"/>
            <a:ext cx="2715773" cy="4073660"/>
          </a:xfrm>
          <a:prstGeom prst="rect">
            <a:avLst/>
          </a:prstGeom>
        </p:spPr>
      </p:pic>
      <p:sp>
        <p:nvSpPr>
          <p:cNvPr id="5" name="Shape 159">
            <a:extLst>
              <a:ext uri="{FF2B5EF4-FFF2-40B4-BE49-F238E27FC236}">
                <a16:creationId xmlns:a16="http://schemas.microsoft.com/office/drawing/2014/main" id="{23B0F1CE-B566-7F4F-BB1D-959B2D85A823}"/>
              </a:ext>
            </a:extLst>
          </p:cNvPr>
          <p:cNvSpPr txBox="1"/>
          <p:nvPr/>
        </p:nvSpPr>
        <p:spPr>
          <a:xfrm>
            <a:off x="206756" y="4430362"/>
            <a:ext cx="2387600" cy="41518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800" b="0" i="0" u="none" strike="noStrike" cap="none" dirty="0">
                <a:solidFill>
                  <a:schemeClr val="accent1">
                    <a:lumMod val="75000"/>
                  </a:schemeClr>
                </a:solidFill>
                <a:ea typeface="Century Schoolbook"/>
                <a:cs typeface="Century Schoolbook"/>
                <a:sym typeface="Century Schoolbook"/>
              </a:rPr>
              <a:t>Sample Collection</a:t>
            </a:r>
          </a:p>
        </p:txBody>
      </p:sp>
      <p:cxnSp>
        <p:nvCxnSpPr>
          <p:cNvPr id="6" name="Shape 160">
            <a:extLst>
              <a:ext uri="{FF2B5EF4-FFF2-40B4-BE49-F238E27FC236}">
                <a16:creationId xmlns:a16="http://schemas.microsoft.com/office/drawing/2014/main" id="{67B21CD9-0321-D445-84AA-F5224D38889C}"/>
              </a:ext>
            </a:extLst>
          </p:cNvPr>
          <p:cNvCxnSpPr>
            <a:cxnSpLocks/>
          </p:cNvCxnSpPr>
          <p:nvPr/>
        </p:nvCxnSpPr>
        <p:spPr>
          <a:xfrm flipV="1">
            <a:off x="2846244" y="2996756"/>
            <a:ext cx="643745" cy="1"/>
          </a:xfrm>
          <a:prstGeom prst="straightConnector1">
            <a:avLst/>
          </a:prstGeom>
          <a:noFill/>
          <a:ln w="57150" cap="flat" cmpd="sng">
            <a:solidFill>
              <a:schemeClr val="accent1"/>
            </a:solidFill>
            <a:prstDash val="solid"/>
            <a:round/>
            <a:headEnd type="none" w="med" len="med"/>
            <a:tailEnd type="triangle" w="lg" len="lg"/>
          </a:ln>
        </p:spPr>
      </p:cxnSp>
      <p:cxnSp>
        <p:nvCxnSpPr>
          <p:cNvPr id="8" name="Shape 162">
            <a:extLst>
              <a:ext uri="{FF2B5EF4-FFF2-40B4-BE49-F238E27FC236}">
                <a16:creationId xmlns:a16="http://schemas.microsoft.com/office/drawing/2014/main" id="{27AF5A6B-11D1-0E45-8C49-A0267F4796AF}"/>
              </a:ext>
            </a:extLst>
          </p:cNvPr>
          <p:cNvCxnSpPr>
            <a:cxnSpLocks/>
          </p:cNvCxnSpPr>
          <p:nvPr/>
        </p:nvCxnSpPr>
        <p:spPr>
          <a:xfrm flipV="1">
            <a:off x="5836555" y="3012641"/>
            <a:ext cx="643745" cy="1"/>
          </a:xfrm>
          <a:prstGeom prst="straightConnector1">
            <a:avLst/>
          </a:prstGeom>
          <a:noFill/>
          <a:ln w="57150" cap="flat" cmpd="sng">
            <a:solidFill>
              <a:schemeClr val="accent1"/>
            </a:solidFill>
            <a:prstDash val="solid"/>
            <a:round/>
            <a:headEnd type="none" w="med" len="med"/>
            <a:tailEnd type="triangle" w="lg" len="lg"/>
          </a:ln>
        </p:spPr>
      </p:cxnSp>
      <p:sp>
        <p:nvSpPr>
          <p:cNvPr id="9" name="Shape 163">
            <a:extLst>
              <a:ext uri="{FF2B5EF4-FFF2-40B4-BE49-F238E27FC236}">
                <a16:creationId xmlns:a16="http://schemas.microsoft.com/office/drawing/2014/main" id="{93F5224A-2D95-FD47-B0F9-71411407AAB4}"/>
              </a:ext>
            </a:extLst>
          </p:cNvPr>
          <p:cNvSpPr txBox="1"/>
          <p:nvPr/>
        </p:nvSpPr>
        <p:spPr>
          <a:xfrm>
            <a:off x="3746719" y="4430362"/>
            <a:ext cx="1830753" cy="44176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800" dirty="0">
                <a:solidFill>
                  <a:schemeClr val="accent1">
                    <a:lumMod val="75000"/>
                  </a:schemeClr>
                </a:solidFill>
                <a:ea typeface="Century Schoolbook"/>
                <a:cs typeface="Century Schoolbook"/>
                <a:sym typeface="Century Schoolbook"/>
              </a:rPr>
              <a:t>DNA Isolation</a:t>
            </a:r>
          </a:p>
        </p:txBody>
      </p:sp>
      <p:sp>
        <p:nvSpPr>
          <p:cNvPr id="10" name="Shape 164">
            <a:extLst>
              <a:ext uri="{FF2B5EF4-FFF2-40B4-BE49-F238E27FC236}">
                <a16:creationId xmlns:a16="http://schemas.microsoft.com/office/drawing/2014/main" id="{4766B18F-2E14-8840-8376-652337F433B4}"/>
              </a:ext>
            </a:extLst>
          </p:cNvPr>
          <p:cNvSpPr txBox="1"/>
          <p:nvPr/>
        </p:nvSpPr>
        <p:spPr>
          <a:xfrm>
            <a:off x="6608417" y="4451024"/>
            <a:ext cx="2206501" cy="60382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800" dirty="0">
                <a:solidFill>
                  <a:schemeClr val="accent1">
                    <a:lumMod val="75000"/>
                  </a:schemeClr>
                </a:solidFill>
                <a:ea typeface="Century Schoolbook"/>
                <a:cs typeface="Century Schoolbook"/>
                <a:sym typeface="Century Schoolbook"/>
              </a:rPr>
              <a:t>WGS</a:t>
            </a:r>
          </a:p>
          <a:p>
            <a:pPr marL="0" marR="0" lvl="0" indent="0" algn="ctr" rtl="0">
              <a:spcBef>
                <a:spcPts val="0"/>
              </a:spcBef>
              <a:buSzPct val="25000"/>
              <a:buNone/>
            </a:pPr>
            <a:r>
              <a:rPr lang="en-US" sz="2800" dirty="0">
                <a:solidFill>
                  <a:schemeClr val="accent1">
                    <a:lumMod val="75000"/>
                  </a:schemeClr>
                </a:solidFill>
                <a:ea typeface="Century Schoolbook"/>
                <a:cs typeface="Century Schoolbook"/>
                <a:sym typeface="Century Schoolbook"/>
              </a:rPr>
              <a:t>Sequencing</a:t>
            </a:r>
          </a:p>
        </p:txBody>
      </p:sp>
    </p:spTree>
    <p:extLst>
      <p:ext uri="{BB962C8B-B14F-4D97-AF65-F5344CB8AC3E}">
        <p14:creationId xmlns:p14="http://schemas.microsoft.com/office/powerpoint/2010/main" val="40092782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1D0"/>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1D0"/>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4893</TotalTime>
  <Words>1336</Words>
  <Application>Microsoft Macintosh PowerPoint</Application>
  <PresentationFormat>On-screen Show (4:3)</PresentationFormat>
  <Paragraphs>321</Paragraphs>
  <Slides>33</Slides>
  <Notes>23</Notes>
  <HiddenSlides>2</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ＭＳ Ｐゴシック</vt:lpstr>
      <vt:lpstr>Arial</vt:lpstr>
      <vt:lpstr>Calibri</vt:lpstr>
      <vt:lpstr>Calibri Light</vt:lpstr>
      <vt:lpstr>Century Schoolbook</vt:lpstr>
      <vt:lpstr>Georgia</vt:lpstr>
      <vt:lpstr>Mangal</vt:lpstr>
      <vt:lpstr>Palatino Linotype</vt:lpstr>
      <vt:lpstr>Rockwell Extra Bold</vt:lpstr>
      <vt:lpstr>Times New Roman</vt:lpstr>
      <vt:lpstr>Office Theme</vt:lpstr>
      <vt:lpstr>1_Office Theme</vt:lpstr>
      <vt:lpstr>PowerPoint Presentation</vt:lpstr>
      <vt:lpstr>PowerPoint Presentation</vt:lpstr>
      <vt:lpstr>PowerPoint Presentation</vt:lpstr>
      <vt:lpstr>PowerPoint Presentation</vt:lpstr>
      <vt:lpstr>Controlled binary bacterial mixtures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Hurwitz</dc:creator>
  <cp:lastModifiedBy>Hurwitz, Bonnie L - (bhurwitz)</cp:lastModifiedBy>
  <cp:revision>200</cp:revision>
  <dcterms:created xsi:type="dcterms:W3CDTF">2018-04-26T03:35:52Z</dcterms:created>
  <dcterms:modified xsi:type="dcterms:W3CDTF">2018-05-04T16:47:38Z</dcterms:modified>
</cp:coreProperties>
</file>